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heme/theme2.xml" ContentType="application/vnd.openxmlformats-officedocument.theme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5"/>
  </p:notesMasterIdLst>
  <p:sldIdLst>
    <p:sldId id="1168" r:id="rId2"/>
    <p:sldId id="1169" r:id="rId3"/>
    <p:sldId id="1170" r:id="rId4"/>
    <p:sldId id="1171" r:id="rId5"/>
    <p:sldId id="1172" r:id="rId6"/>
    <p:sldId id="1173" r:id="rId7"/>
    <p:sldId id="1174" r:id="rId8"/>
    <p:sldId id="1175" r:id="rId9"/>
    <p:sldId id="1176" r:id="rId10"/>
    <p:sldId id="1177" r:id="rId11"/>
    <p:sldId id="1178" r:id="rId12"/>
    <p:sldId id="1179" r:id="rId13"/>
    <p:sldId id="1180" r:id="rId14"/>
    <p:sldId id="1181" r:id="rId15"/>
    <p:sldId id="1182" r:id="rId16"/>
    <p:sldId id="1183" r:id="rId17"/>
    <p:sldId id="1184" r:id="rId18"/>
    <p:sldId id="1185" r:id="rId19"/>
    <p:sldId id="1186" r:id="rId20"/>
    <p:sldId id="1187" r:id="rId21"/>
    <p:sldId id="1188" r:id="rId22"/>
    <p:sldId id="1189" r:id="rId23"/>
    <p:sldId id="1190" r:id="rId24"/>
    <p:sldId id="1191" r:id="rId25"/>
    <p:sldId id="1192" r:id="rId26"/>
    <p:sldId id="1193" r:id="rId27"/>
    <p:sldId id="1194" r:id="rId28"/>
    <p:sldId id="1195" r:id="rId29"/>
    <p:sldId id="1196" r:id="rId30"/>
    <p:sldId id="1197" r:id="rId31"/>
    <p:sldId id="1198" r:id="rId32"/>
    <p:sldId id="1199" r:id="rId33"/>
    <p:sldId id="1200" r:id="rId34"/>
  </p:sldIdLst>
  <p:sldSz cx="12192000" cy="6858000"/>
  <p:notesSz cx="7104063" cy="10234613"/>
  <p:custDataLst>
    <p:tags r:id="rId3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57">
          <p15:clr>
            <a:srgbClr val="A4A3A4"/>
          </p15:clr>
        </p15:guide>
        <p15:guide id="2" pos="383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72"/>
      </p:cViewPr>
      <p:guideLst>
        <p:guide orient="horz" pos="2457"/>
        <p:guide pos="383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1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66.xml"/><Relationship Id="rId7" Type="http://schemas.openxmlformats.org/officeDocument/2006/relationships/tags" Target="../tags/tag70.xml"/><Relationship Id="rId2" Type="http://schemas.openxmlformats.org/officeDocument/2006/relationships/tags" Target="../tags/tag65.xml"/><Relationship Id="rId1" Type="http://schemas.openxmlformats.org/officeDocument/2006/relationships/theme" Target="../theme/theme2.xml"/><Relationship Id="rId6" Type="http://schemas.openxmlformats.org/officeDocument/2006/relationships/tags" Target="../tags/tag69.xml"/><Relationship Id="rId5" Type="http://schemas.openxmlformats.org/officeDocument/2006/relationships/tags" Target="../tags/tag68.xml"/><Relationship Id="rId4" Type="http://schemas.openxmlformats.org/officeDocument/2006/relationships/tags" Target="../tags/tag6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2022/2/21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481584" y="1279287"/>
            <a:ext cx="6140577" cy="345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9.xml"/><Relationship Id="rId4" Type="http://schemas.openxmlformats.org/officeDocument/2006/relationships/tags" Target="../tags/tag5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2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4.xml"/><Relationship Id="rId4" Type="http://schemas.openxmlformats.org/officeDocument/2006/relationships/tags" Target="../tags/tag6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9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tags" Target="../tags/tag54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2022/2/21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93371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93371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2022/2/21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2022/2/21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2022/2/21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3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2022/2/21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2022/2/21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ags" Target="../tags/tag5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4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3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2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6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6"/>
            </p:custDataLst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7"/>
            </p:custDataLst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2022/2/21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8"/>
            </p:custDataLst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9"/>
            </p:custDataLst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file:///E:\&#30005;&#23376;&#31295;\&#32418;&#23545;&#21246;&#65288;&#32599;&#21355;&#19996;&#65289;\3.5\2019&#39640;&#19977;&#35762;&#19982;&#32451;&#29289;&#29702;&#20070;&#25945;&#24072;&#25104;&#21697;&#35838;&#20214;\WPC1079A.TIF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0.emf"/><Relationship Id="rId4" Type="http://schemas.openxmlformats.org/officeDocument/2006/relationships/image" Target="../media/image9.w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3.bin"/><Relationship Id="rId10" Type="http://schemas.openxmlformats.org/officeDocument/2006/relationships/image" Target="../media/image14.wmf"/><Relationship Id="rId4" Type="http://schemas.openxmlformats.org/officeDocument/2006/relationships/image" Target="../media/image11.wmf"/><Relationship Id="rId9" Type="http://schemas.openxmlformats.org/officeDocument/2006/relationships/oleObject" Target="../embeddings/oleObject5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5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file:///E:\&#30005;&#23376;&#31295;\&#32418;&#23545;&#21246;&#65288;&#32599;&#21355;&#19996;&#65289;\3.5\2019&#39640;&#19977;&#35762;&#19982;&#32451;&#29289;&#29702;&#20070;&#25945;&#24072;&#25104;&#21697;&#35838;&#20214;\WPC1083.TIF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file:///E:\&#30005;&#23376;&#31295;\&#32418;&#23545;&#21246;&#65288;&#32599;&#21355;&#19996;&#65289;\3.5\2019&#39640;&#19977;&#35762;&#19982;&#32451;&#29289;&#29702;&#20070;&#25945;&#24072;&#25104;&#21697;&#35838;&#20214;\WPC1087.TIF" TargetMode="External"/><Relationship Id="rId5" Type="http://schemas.openxmlformats.org/officeDocument/2006/relationships/image" Target="../media/image20.png"/><Relationship Id="rId4" Type="http://schemas.openxmlformats.org/officeDocument/2006/relationships/image" Target="../media/image19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file:///E:\&#30005;&#23376;&#31295;\&#32418;&#23545;&#21246;&#65288;&#32599;&#21355;&#19996;&#65289;\3.5\2019&#39640;&#19977;&#35762;&#19982;&#32451;&#29289;&#29702;&#20070;&#25945;&#24072;&#25104;&#21697;&#35838;&#20214;\WPC1078.TIF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file:///E:\&#30005;&#23376;&#31295;\&#32418;&#23545;&#21246;&#65288;&#32599;&#21355;&#19996;&#65289;\3.5\2019&#39640;&#19977;&#35762;&#19982;&#32451;&#29289;&#29702;&#20070;&#25945;&#24072;&#25104;&#21697;&#35838;&#20214;\WPC1085.TIF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file:///E:\&#30005;&#23376;&#31295;\&#32418;&#23545;&#21246;&#65288;&#32599;&#21355;&#19996;&#65289;\3.5\2019&#39640;&#19977;&#35762;&#19982;&#32451;&#29289;&#29702;&#20070;&#25945;&#24072;&#25104;&#21697;&#35838;&#20214;\WPC1074.TIF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8280400" y="193040"/>
            <a:ext cx="34982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>
                <a:solidFill>
                  <a:schemeClr val="accent1"/>
                </a:solidFill>
                <a:sym typeface="+mn-ea"/>
              </a:rPr>
              <a:t>人教版</a:t>
            </a:r>
            <a:r>
              <a:rPr lang="en-US" altLang="zh-CN" b="1">
                <a:solidFill>
                  <a:schemeClr val="accent1"/>
                </a:solidFill>
                <a:sym typeface="+mn-ea"/>
              </a:rPr>
              <a:t>2019</a:t>
            </a:r>
            <a:r>
              <a:rPr lang="zh-CN" altLang="en-US" b="1">
                <a:solidFill>
                  <a:schemeClr val="accent1"/>
                </a:solidFill>
                <a:sym typeface="+mn-ea"/>
              </a:rPr>
              <a:t>版选择性必修第一册</a:t>
            </a:r>
            <a:endParaRPr lang="zh-CN" altLang="en-US" b="1">
              <a:solidFill>
                <a:schemeClr val="accent1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021965" y="1415415"/>
            <a:ext cx="674497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zh-CN" sz="6000" b="1">
                <a:solidFill>
                  <a:srgbClr val="648BAE"/>
                </a:solidFill>
                <a:latin typeface="Times New Roman" panose="02020603050405020304" pitchFamily="18" charset="0"/>
                <a:ea typeface="字魂27号-布丁体" panose="00000500000000000000" charset="-122"/>
                <a:cs typeface="Times New Roman" panose="02020603050405020304" pitchFamily="18" charset="0"/>
                <a:sym typeface="+mn-ea"/>
              </a:rPr>
              <a:t>章末复习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012723" y="2921626"/>
            <a:ext cx="102255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0" dirty="0">
                <a:solidFill>
                  <a:srgbClr val="0070C0"/>
                </a:solidFill>
                <a:latin typeface="字魂27号-布丁体" panose="00000500000000000000" charset="-122"/>
                <a:ea typeface="字魂27号-布丁体" panose="00000500000000000000" charset="-122"/>
                <a:cs typeface="字魂27号-布丁体" panose="00000500000000000000" charset="-122"/>
              </a:rPr>
              <a:t>【</a:t>
            </a:r>
            <a:r>
              <a:rPr lang="zh-CN" altLang="en-US" sz="6000" dirty="0">
                <a:solidFill>
                  <a:srgbClr val="0070C0"/>
                </a:solidFill>
                <a:latin typeface="字魂27号-布丁体" panose="00000500000000000000" charset="-122"/>
                <a:ea typeface="字魂27号-布丁体" panose="00000500000000000000" charset="-122"/>
                <a:cs typeface="字魂27号-布丁体" panose="00000500000000000000" charset="-122"/>
              </a:rPr>
              <a:t>新教材</a:t>
            </a:r>
            <a:r>
              <a:rPr lang="en-US" altLang="zh-CN" sz="6000" dirty="0">
                <a:solidFill>
                  <a:srgbClr val="0070C0"/>
                </a:solidFill>
                <a:latin typeface="字魂27号-布丁体" panose="00000500000000000000" charset="-122"/>
                <a:ea typeface="字魂27号-布丁体" panose="00000500000000000000" charset="-122"/>
                <a:cs typeface="字魂27号-布丁体" panose="00000500000000000000" charset="-122"/>
              </a:rPr>
              <a:t>】</a:t>
            </a:r>
            <a:r>
              <a:rPr lang="zh-CN" altLang="en-US" sz="6000" dirty="0">
                <a:solidFill>
                  <a:srgbClr val="0070C0"/>
                </a:solidFill>
                <a:latin typeface="字魂27号-布丁体" panose="00000500000000000000" charset="-122"/>
                <a:ea typeface="字魂27号-布丁体" panose="00000500000000000000" charset="-122"/>
                <a:cs typeface="字魂27号-布丁体" panose="00000500000000000000" charset="-122"/>
              </a:rPr>
              <a:t>机械振动章节综合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文本框 5"/>
          <p:cNvSpPr txBox="1"/>
          <p:nvPr/>
        </p:nvSpPr>
        <p:spPr>
          <a:xfrm>
            <a:off x="2117" y="1384300"/>
            <a:ext cx="12181416" cy="112395"/>
          </a:xfrm>
          <a:prstGeom prst="rect">
            <a:avLst/>
          </a:prstGeom>
          <a:solidFill>
            <a:srgbClr val="AFABAB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endParaRPr lang="zh-CN" altLang="en-US" sz="135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标题 1"/>
          <p:cNvSpPr txBox="1">
            <a:spLocks noGrp="1" noChangeArrowheads="1"/>
          </p:cNvSpPr>
          <p:nvPr/>
        </p:nvSpPr>
        <p:spPr bwMode="auto">
          <a:xfrm>
            <a:off x="750570" y="621665"/>
            <a:ext cx="7271385" cy="685165"/>
          </a:xfrm>
          <a:prstGeom prst="rect">
            <a:avLst/>
          </a:prstGeom>
          <a:solidFill>
            <a:schemeClr val="bg1">
              <a:lumMod val="75000"/>
            </a:schemeClr>
          </a:solidFill>
          <a:effectLst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lvl1pPr algn="ctr" defTabSz="1219200" rtl="0" eaLnBrk="1" latinLnBrk="0" hangingPunct="1">
              <a:spcBef>
                <a:spcPct val="0"/>
              </a:spcBef>
              <a:buNone/>
              <a:defRPr sz="586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eaLnBrk="1" fontAlgn="base" hangingPunct="1">
              <a:buClrTx/>
              <a:buSzTx/>
              <a:buFontTx/>
            </a:pPr>
            <a:r>
              <a:rPr lang="zh-CN" altLang="en-US" sz="3200" strike="noStrike" kern="120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Light" panose="020B0502040204020203" pitchFamily="34" charset="0"/>
                <a:ea typeface="微软雅黑" panose="020B0503020204020204" charset="-122"/>
                <a:cs typeface="+mn-cs"/>
                <a:sym typeface="+mn-ea"/>
              </a:rPr>
              <a:t>二、</a:t>
            </a:r>
            <a:r>
              <a:rPr lang="zh-CN" altLang="en-US" sz="3200" strike="noStrike" kern="120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Light" panose="020B0502040204020203" pitchFamily="34" charset="0"/>
                <a:ea typeface="微软雅黑" panose="020B0503020204020204" charset="-122"/>
                <a:cs typeface="+mn-cs"/>
                <a:sym typeface="+mn-ea"/>
              </a:rPr>
              <a:t> 简谐运动的描述　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80720" y="1786890"/>
            <a:ext cx="2566035" cy="4603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algn="l"/>
            <a:r>
              <a:rPr lang="zh-CN" sz="2400" b="1">
                <a:ea typeface="宋体" panose="02010600030101010101" pitchFamily="2" charset="-122"/>
                <a:sym typeface="+mn-ea"/>
              </a:rPr>
              <a:t>简谐运动的图象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442595" y="2444750"/>
            <a:ext cx="11330305" cy="23069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indent="266700" fontAlgn="auto">
              <a:lnSpc>
                <a:spcPct val="150000"/>
              </a:lnSpc>
            </a:pPr>
            <a:r>
              <a:rPr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对简谐运动图象的认识</a:t>
            </a:r>
          </a:p>
          <a:p>
            <a:pPr indent="266700" fontAlgn="auto">
              <a:lnSpc>
                <a:spcPct val="150000"/>
              </a:lnSpc>
            </a:pPr>
            <a:r>
              <a:rPr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(1)简谐运动的图象是一条正弦或余弦曲线，如图所示．</a:t>
            </a:r>
          </a:p>
          <a:p>
            <a:pPr indent="266700" fontAlgn="auto">
              <a:lnSpc>
                <a:spcPct val="150000"/>
              </a:lnSpc>
            </a:pPr>
            <a:r>
              <a:rPr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(2)图象反映的是位移随时间的变化规律，随时间的增加而延伸，不代表质点运动的轨迹．</a:t>
            </a:r>
          </a:p>
        </p:txBody>
      </p:sp>
      <p:pic>
        <p:nvPicPr>
          <p:cNvPr id="2" name="图片 -2147480415" descr="E:\电子稿\红对勾（罗卫东）\3.5\2019高三讲与练物理书教师成品课件\WPC1079A.TIF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4454208" y="4898708"/>
            <a:ext cx="2588895" cy="175196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circl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文本框 5"/>
          <p:cNvSpPr txBox="1"/>
          <p:nvPr/>
        </p:nvSpPr>
        <p:spPr>
          <a:xfrm>
            <a:off x="2117" y="1384300"/>
            <a:ext cx="12181416" cy="112395"/>
          </a:xfrm>
          <a:prstGeom prst="rect">
            <a:avLst/>
          </a:prstGeom>
          <a:solidFill>
            <a:srgbClr val="AFABAB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endParaRPr lang="zh-CN" altLang="en-US" sz="135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标题 1"/>
          <p:cNvSpPr txBox="1">
            <a:spLocks noGrp="1" noChangeArrowheads="1"/>
          </p:cNvSpPr>
          <p:nvPr/>
        </p:nvSpPr>
        <p:spPr bwMode="auto">
          <a:xfrm>
            <a:off x="750570" y="621665"/>
            <a:ext cx="7271385" cy="685165"/>
          </a:xfrm>
          <a:prstGeom prst="rect">
            <a:avLst/>
          </a:prstGeom>
          <a:solidFill>
            <a:schemeClr val="bg1">
              <a:lumMod val="75000"/>
            </a:schemeClr>
          </a:solidFill>
          <a:effectLst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lvl1pPr algn="ctr" defTabSz="1219200" rtl="0" eaLnBrk="1" latinLnBrk="0" hangingPunct="1">
              <a:spcBef>
                <a:spcPct val="0"/>
              </a:spcBef>
              <a:buNone/>
              <a:defRPr sz="586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eaLnBrk="1" fontAlgn="base" hangingPunct="1">
              <a:buClrTx/>
              <a:buSzTx/>
              <a:buFontTx/>
            </a:pPr>
            <a:r>
              <a:rPr lang="zh-CN" altLang="en-US" sz="3200" strike="noStrike" kern="120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Light" panose="020B0502040204020203" pitchFamily="34" charset="0"/>
                <a:ea typeface="微软雅黑" panose="020B0503020204020204" charset="-122"/>
                <a:cs typeface="+mn-cs"/>
                <a:sym typeface="+mn-ea"/>
              </a:rPr>
              <a:t>二、</a:t>
            </a:r>
            <a:r>
              <a:rPr lang="zh-CN" altLang="en-US" sz="3200" strike="noStrike" kern="120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Light" panose="020B0502040204020203" pitchFamily="34" charset="0"/>
                <a:ea typeface="微软雅黑" panose="020B0503020204020204" charset="-122"/>
                <a:cs typeface="+mn-cs"/>
                <a:sym typeface="+mn-ea"/>
              </a:rPr>
              <a:t> 简谐运动的描述　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750570" y="1786890"/>
            <a:ext cx="1407160" cy="4603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 anchor="t">
            <a:spAutoFit/>
          </a:bodyPr>
          <a:lstStyle/>
          <a:p>
            <a:pPr algn="l"/>
            <a:r>
              <a:rPr lang="zh-CN" sz="2400" b="1">
                <a:ea typeface="宋体" panose="02010600030101010101" pitchFamily="2" charset="-122"/>
                <a:sym typeface="+mn-ea"/>
              </a:rPr>
              <a:t>图象信息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415925" y="2644140"/>
            <a:ext cx="11360785" cy="23069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(1)由图象可以得出质点做简谐运动的振幅、周期和频率．</a:t>
            </a:r>
          </a:p>
          <a:p>
            <a:pPr indent="0" fontAlgn="auto">
              <a:lnSpc>
                <a:spcPct val="150000"/>
              </a:lnSpc>
            </a:pPr>
            <a:r>
              <a:rPr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(2)可以确定某时刻质点离开平衡位置的位移．</a:t>
            </a:r>
          </a:p>
          <a:p>
            <a:pPr indent="0" fontAlgn="auto">
              <a:lnSpc>
                <a:spcPct val="150000"/>
              </a:lnSpc>
            </a:pPr>
            <a:r>
              <a:rPr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(3)可以确定某时刻质点回复力、加速度的方向：因回复力总是指向平衡位置，故回复力和加速度的方向在图象上总是指向t轴．</a:t>
            </a: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23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文本框 5"/>
          <p:cNvSpPr txBox="1"/>
          <p:nvPr/>
        </p:nvSpPr>
        <p:spPr>
          <a:xfrm>
            <a:off x="2117" y="1384300"/>
            <a:ext cx="12181416" cy="112395"/>
          </a:xfrm>
          <a:prstGeom prst="rect">
            <a:avLst/>
          </a:prstGeom>
          <a:solidFill>
            <a:srgbClr val="AFABAB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endParaRPr lang="zh-CN" altLang="en-US" sz="135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标题 1"/>
          <p:cNvSpPr txBox="1">
            <a:spLocks noGrp="1" noChangeArrowheads="1"/>
          </p:cNvSpPr>
          <p:nvPr/>
        </p:nvSpPr>
        <p:spPr bwMode="auto">
          <a:xfrm>
            <a:off x="750570" y="621665"/>
            <a:ext cx="7271385" cy="685165"/>
          </a:xfrm>
          <a:prstGeom prst="rect">
            <a:avLst/>
          </a:prstGeom>
          <a:solidFill>
            <a:schemeClr val="bg1">
              <a:lumMod val="75000"/>
            </a:schemeClr>
          </a:solidFill>
          <a:effectLst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lvl1pPr algn="ctr" defTabSz="1219200" rtl="0" eaLnBrk="1" latinLnBrk="0" hangingPunct="1">
              <a:spcBef>
                <a:spcPct val="0"/>
              </a:spcBef>
              <a:buNone/>
              <a:defRPr sz="586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eaLnBrk="1" fontAlgn="base" hangingPunct="1">
              <a:buClrTx/>
              <a:buSzTx/>
              <a:buFontTx/>
            </a:pPr>
            <a:r>
              <a:rPr lang="zh-CN" altLang="en-US" sz="3200" strike="noStrike" kern="120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Light" panose="020B0502040204020203" pitchFamily="34" charset="0"/>
                <a:ea typeface="微软雅黑" panose="020B0503020204020204" charset="-122"/>
                <a:cs typeface="+mn-cs"/>
                <a:sym typeface="+mn-ea"/>
              </a:rPr>
              <a:t>二、</a:t>
            </a:r>
            <a:r>
              <a:rPr lang="zh-CN" altLang="en-US" sz="3200" strike="noStrike" kern="120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Light" panose="020B0502040204020203" pitchFamily="34" charset="0"/>
                <a:ea typeface="微软雅黑" panose="020B0503020204020204" charset="-122"/>
                <a:cs typeface="+mn-cs"/>
                <a:sym typeface="+mn-ea"/>
              </a:rPr>
              <a:t> 简谐运动的描述　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750570" y="1786890"/>
            <a:ext cx="1407160" cy="4603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 anchor="t">
            <a:spAutoFit/>
          </a:bodyPr>
          <a:lstStyle/>
          <a:p>
            <a:pPr algn="l"/>
            <a:r>
              <a:rPr lang="zh-CN" sz="2400" b="1">
                <a:ea typeface="宋体" panose="02010600030101010101" pitchFamily="2" charset="-122"/>
                <a:sym typeface="+mn-ea"/>
              </a:rPr>
              <a:t>图象信息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750570" y="2444750"/>
            <a:ext cx="10266680" cy="28613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indent="26670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(4)确定某时刻质点速度的方向：速度的方向可以通过下一时刻位移的变化来判定，若下一时刻位移增加，振动质点的速度方向就是远离t轴，若下一时刻位移减小，振动质点的速度方向就是指向t轴．</a:t>
            </a:r>
          </a:p>
          <a:p>
            <a:pPr indent="26670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(5)比较不同时刻回复力、加速度的大小．</a:t>
            </a:r>
          </a:p>
          <a:p>
            <a:pPr indent="26670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(6)比较不同时刻质点的动能、势能的大小．</a:t>
            </a: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23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文本框 5"/>
          <p:cNvSpPr txBox="1"/>
          <p:nvPr/>
        </p:nvSpPr>
        <p:spPr>
          <a:xfrm>
            <a:off x="2117" y="1384300"/>
            <a:ext cx="12181416" cy="112395"/>
          </a:xfrm>
          <a:prstGeom prst="rect">
            <a:avLst/>
          </a:prstGeom>
          <a:solidFill>
            <a:srgbClr val="AFABAB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endParaRPr lang="zh-CN" altLang="en-US" sz="135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标题 1"/>
          <p:cNvSpPr txBox="1">
            <a:spLocks noGrp="1" noChangeArrowheads="1"/>
          </p:cNvSpPr>
          <p:nvPr/>
        </p:nvSpPr>
        <p:spPr bwMode="auto">
          <a:xfrm>
            <a:off x="750570" y="621665"/>
            <a:ext cx="7271385" cy="685165"/>
          </a:xfrm>
          <a:prstGeom prst="rect">
            <a:avLst/>
          </a:prstGeom>
          <a:solidFill>
            <a:schemeClr val="bg1">
              <a:lumMod val="75000"/>
            </a:schemeClr>
          </a:solidFill>
          <a:effectLst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lvl1pPr algn="ctr" defTabSz="1219200" rtl="0" eaLnBrk="1" latinLnBrk="0" hangingPunct="1">
              <a:spcBef>
                <a:spcPct val="0"/>
              </a:spcBef>
              <a:buNone/>
              <a:defRPr sz="586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eaLnBrk="1" fontAlgn="base" hangingPunct="1">
              <a:buClrTx/>
              <a:buSzTx/>
              <a:buFontTx/>
            </a:pPr>
            <a:r>
              <a:rPr lang="zh-CN" altLang="en-US" sz="3200" strike="noStrike" kern="120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Light" panose="020B0502040204020203" pitchFamily="34" charset="0"/>
                <a:ea typeface="微软雅黑" panose="020B0503020204020204" charset="-122"/>
                <a:cs typeface="+mn-cs"/>
                <a:sym typeface="+mn-ea"/>
              </a:rPr>
              <a:t>二、</a:t>
            </a:r>
            <a:r>
              <a:rPr lang="zh-CN" altLang="en-US" sz="3200" strike="noStrike" kern="120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Light" panose="020B0502040204020203" pitchFamily="34" charset="0"/>
                <a:ea typeface="微软雅黑" panose="020B0503020204020204" charset="-122"/>
                <a:cs typeface="+mn-cs"/>
                <a:sym typeface="+mn-ea"/>
              </a:rPr>
              <a:t> 简谐运动的描述　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750570" y="1786890"/>
            <a:ext cx="7222490" cy="4603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 anchor="t">
            <a:spAutoFit/>
          </a:bodyPr>
          <a:lstStyle/>
          <a:p>
            <a:r>
              <a:rPr lang="zh-CN" sz="2400" b="1">
                <a:ea typeface="宋体" panose="02010600030101010101" pitchFamily="2" charset="-122"/>
                <a:sym typeface="+mn-ea"/>
              </a:rPr>
              <a:t>从简谐运动的振动图像可以知道振动物体的运动情况</a:t>
            </a:r>
            <a:endParaRPr lang="zh-CN" altLang="en-US" sz="2400" b="1">
              <a:ea typeface="宋体" panose="02010600030101010101" pitchFamily="2" charset="-122"/>
              <a:sym typeface="+mn-ea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750570" y="2444750"/>
            <a:ext cx="10266680" cy="34150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indent="266700" fontAlgn="auto">
              <a:lnSpc>
                <a:spcPct val="150000"/>
              </a:lnSpc>
            </a:pPr>
            <a:r>
              <a:rPr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6．比较各时刻质点的加速度的方向和大小：在图中，t</a:t>
            </a:r>
            <a:r>
              <a:rPr sz="2400" baseline="-25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</a:t>
            </a:r>
            <a:r>
              <a:rPr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时刻质点位移x</a:t>
            </a:r>
            <a:r>
              <a:rPr sz="2400" baseline="-25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</a:t>
            </a:r>
            <a:r>
              <a:rPr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为正，加速度a</a:t>
            </a:r>
            <a:r>
              <a:rPr sz="2400" baseline="-25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</a:t>
            </a:r>
            <a:r>
              <a:rPr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为负，两者方向相反；t</a:t>
            </a:r>
            <a:r>
              <a:rPr sz="2400" baseline="-25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</a:t>
            </a:r>
            <a:r>
              <a:rPr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时刻质点位移x</a:t>
            </a:r>
            <a:r>
              <a:rPr sz="2400" baseline="-25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</a:t>
            </a:r>
            <a:r>
              <a:rPr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为负，加速度a</a:t>
            </a:r>
            <a:r>
              <a:rPr sz="2400" baseline="-25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</a:t>
            </a:r>
            <a:r>
              <a:rPr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为正，又因为|x</a:t>
            </a:r>
            <a:r>
              <a:rPr sz="2400" baseline="-25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</a:t>
            </a:r>
            <a:r>
              <a:rPr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|&gt;|x</a:t>
            </a:r>
            <a:r>
              <a:rPr sz="2400" baseline="-25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</a:t>
            </a:r>
            <a:r>
              <a:rPr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|，所以|a</a:t>
            </a:r>
            <a:r>
              <a:rPr sz="2400" baseline="-25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</a:t>
            </a:r>
            <a:r>
              <a:rPr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|&gt;|a</a:t>
            </a:r>
            <a:r>
              <a:rPr sz="2400" baseline="-25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</a:t>
            </a:r>
            <a:r>
              <a:rPr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|.</a:t>
            </a:r>
          </a:p>
          <a:p>
            <a:pPr indent="266700" fontAlgn="auto">
              <a:lnSpc>
                <a:spcPct val="150000"/>
              </a:lnSpc>
            </a:pPr>
            <a:r>
              <a:rPr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7．比较不同时刻质点的势能、动能的大小：质点的位移越大，它所具有的势能越大，动能则越小．如图所示，在t</a:t>
            </a:r>
            <a:r>
              <a:rPr sz="2400" baseline="-25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</a:t>
            </a:r>
            <a:r>
              <a:rPr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时刻质点的势能E</a:t>
            </a:r>
            <a:r>
              <a:rPr sz="2400" baseline="-25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p1</a:t>
            </a:r>
            <a:r>
              <a:rPr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大于t</a:t>
            </a:r>
            <a:r>
              <a:rPr sz="2400" baseline="-25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</a:t>
            </a:r>
            <a:r>
              <a:rPr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时刻质点的势能E</a:t>
            </a:r>
            <a:r>
              <a:rPr sz="2400" baseline="-25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p2</a:t>
            </a:r>
            <a:r>
              <a:rPr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，而动能E</a:t>
            </a:r>
            <a:r>
              <a:rPr sz="2400" baseline="-25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k1</a:t>
            </a:r>
            <a:r>
              <a:rPr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&lt;E</a:t>
            </a:r>
            <a:r>
              <a:rPr sz="2400" baseline="-25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k2</a:t>
            </a:r>
            <a:r>
              <a:rPr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.</a:t>
            </a: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23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文本框 5"/>
          <p:cNvSpPr txBox="1"/>
          <p:nvPr/>
        </p:nvSpPr>
        <p:spPr>
          <a:xfrm>
            <a:off x="2117" y="1384300"/>
            <a:ext cx="12181416" cy="112395"/>
          </a:xfrm>
          <a:prstGeom prst="rect">
            <a:avLst/>
          </a:prstGeom>
          <a:solidFill>
            <a:srgbClr val="AFABAB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endParaRPr lang="zh-CN" altLang="en-US" sz="135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标题 1"/>
          <p:cNvSpPr txBox="1">
            <a:spLocks noGrp="1" noChangeArrowheads="1"/>
          </p:cNvSpPr>
          <p:nvPr/>
        </p:nvSpPr>
        <p:spPr bwMode="auto">
          <a:xfrm>
            <a:off x="750570" y="621665"/>
            <a:ext cx="7271385" cy="685165"/>
          </a:xfrm>
          <a:prstGeom prst="rect">
            <a:avLst/>
          </a:prstGeom>
          <a:solidFill>
            <a:schemeClr val="bg1">
              <a:lumMod val="75000"/>
            </a:schemeClr>
          </a:solidFill>
          <a:effectLst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lvl1pPr algn="ctr" defTabSz="1219200" rtl="0" eaLnBrk="1" latinLnBrk="0" hangingPunct="1">
              <a:spcBef>
                <a:spcPct val="0"/>
              </a:spcBef>
              <a:buNone/>
              <a:defRPr sz="586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eaLnBrk="1" fontAlgn="base" hangingPunct="1">
              <a:buClrTx/>
              <a:buSzTx/>
              <a:buFontTx/>
            </a:pPr>
            <a:r>
              <a:rPr lang="zh-CN" altLang="en-US" sz="3200" strike="noStrike" kern="120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Light" panose="020B0502040204020203" pitchFamily="34" charset="0"/>
                <a:ea typeface="微软雅黑" panose="020B0503020204020204" charset="-122"/>
                <a:cs typeface="+mn-cs"/>
                <a:sym typeface="+mn-ea"/>
              </a:rPr>
              <a:t>二、</a:t>
            </a:r>
            <a:r>
              <a:rPr lang="zh-CN" altLang="en-US" sz="3200" strike="noStrike" kern="120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Light" panose="020B0502040204020203" pitchFamily="34" charset="0"/>
                <a:ea typeface="微软雅黑" panose="020B0503020204020204" charset="-122"/>
                <a:cs typeface="+mn-cs"/>
                <a:sym typeface="+mn-ea"/>
              </a:rPr>
              <a:t> 简谐运动的描述　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750570" y="1786890"/>
            <a:ext cx="1713230" cy="4603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 anchor="t">
            <a:spAutoFit/>
          </a:bodyPr>
          <a:lstStyle/>
          <a:p>
            <a:pPr algn="l"/>
            <a:r>
              <a:rPr lang="zh-CN" sz="2400" b="1">
                <a:ea typeface="宋体" panose="02010600030101010101" pitchFamily="2" charset="-122"/>
                <a:sym typeface="+mn-ea"/>
              </a:rPr>
              <a:t>动力学特征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750570" y="2444750"/>
            <a:ext cx="10266680" cy="11988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indent="266700" fontAlgn="auto">
              <a:lnSpc>
                <a:spcPct val="150000"/>
              </a:lnSpc>
            </a:pPr>
            <a:r>
              <a:rPr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F＝－kx，“－”表示回复力的方向与位移方向相反，k是比例系数，不一定是弹簧的劲度系数．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750570" y="4011295"/>
            <a:ext cx="1713230" cy="4603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 anchor="t">
            <a:spAutoFit/>
          </a:bodyPr>
          <a:lstStyle/>
          <a:p>
            <a:pPr algn="l"/>
            <a:r>
              <a:rPr lang="zh-CN" sz="2400" b="1">
                <a:ea typeface="宋体" panose="02010600030101010101" pitchFamily="2" charset="-122"/>
                <a:sym typeface="+mn-ea"/>
              </a:rPr>
              <a:t>运动学特征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750570" y="4642485"/>
            <a:ext cx="10266680" cy="175323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indent="266700" fontAlgn="auto">
              <a:lnSpc>
                <a:spcPct val="150000"/>
              </a:lnSpc>
            </a:pPr>
            <a:r>
              <a:rPr lang="zh-CN" sz="2400">
                <a:ea typeface="宋体" panose="02010600030101010101" pitchFamily="2" charset="-122"/>
                <a:sym typeface="+mn-ea"/>
              </a:rPr>
              <a:t>简谐运动的加速度与物体偏离平衡位置的位移成正比而方向相反，为变加速运动，远离平衡位置时，</a:t>
            </a:r>
            <a:r>
              <a:rPr lang="en-US" sz="2400" i="1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x</a:t>
            </a:r>
            <a:r>
              <a:rPr lang="zh-CN" sz="2400">
                <a:ea typeface="宋体" panose="02010600030101010101" pitchFamily="2" charset="-122"/>
                <a:sym typeface="+mn-ea"/>
              </a:rPr>
              <a:t>、</a:t>
            </a:r>
            <a:r>
              <a:rPr lang="en-US" sz="2400" i="1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F</a:t>
            </a:r>
            <a:r>
              <a:rPr lang="zh-CN" sz="2400">
                <a:ea typeface="宋体" panose="02010600030101010101" pitchFamily="2" charset="-122"/>
                <a:sym typeface="+mn-ea"/>
              </a:rPr>
              <a:t>、</a:t>
            </a:r>
            <a:r>
              <a:rPr lang="en-US" sz="2400" i="1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a</a:t>
            </a:r>
            <a:r>
              <a:rPr lang="zh-CN" sz="2400">
                <a:ea typeface="宋体" panose="02010600030101010101" pitchFamily="2" charset="-122"/>
                <a:sym typeface="+mn-ea"/>
              </a:rPr>
              <a:t>、</a:t>
            </a:r>
            <a:r>
              <a:rPr lang="en-US" sz="2400" i="1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E</a:t>
            </a:r>
            <a:r>
              <a:rPr lang="en-US" sz="2400" baseline="-250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p</a:t>
            </a:r>
            <a:r>
              <a:rPr lang="zh-CN" sz="2400">
                <a:ea typeface="宋体" panose="02010600030101010101" pitchFamily="2" charset="-122"/>
                <a:sym typeface="+mn-ea"/>
              </a:rPr>
              <a:t>均增大，</a:t>
            </a:r>
            <a:r>
              <a:rPr lang="en-US" sz="2400" i="1">
                <a:latin typeface="Book Antiqua" panose="02040602050305030304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v</a:t>
            </a:r>
            <a:r>
              <a:rPr lang="zh-CN" sz="2400">
                <a:ea typeface="宋体" panose="02010600030101010101" pitchFamily="2" charset="-122"/>
                <a:sym typeface="+mn-ea"/>
              </a:rPr>
              <a:t>、</a:t>
            </a:r>
            <a:r>
              <a:rPr lang="en-US" sz="2400" i="1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E</a:t>
            </a:r>
            <a:r>
              <a:rPr lang="en-US" sz="2400" baseline="-250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k</a:t>
            </a:r>
            <a:r>
              <a:rPr lang="zh-CN" sz="2400">
                <a:ea typeface="宋体" panose="02010600030101010101" pitchFamily="2" charset="-122"/>
                <a:sym typeface="+mn-ea"/>
              </a:rPr>
              <a:t>均减小，靠近平衡位置时则相反．</a:t>
            </a:r>
            <a:endParaRPr sz="24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23" grpId="0" bldLvl="0" animBg="1"/>
      <p:bldP spid="2" grpId="0" bldLvl="0" animBg="1"/>
      <p:bldP spid="3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文本框 5"/>
          <p:cNvSpPr txBox="1"/>
          <p:nvPr/>
        </p:nvSpPr>
        <p:spPr>
          <a:xfrm>
            <a:off x="2117" y="1384300"/>
            <a:ext cx="12181416" cy="112395"/>
          </a:xfrm>
          <a:prstGeom prst="rect">
            <a:avLst/>
          </a:prstGeom>
          <a:solidFill>
            <a:srgbClr val="AFABAB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endParaRPr lang="zh-CN" altLang="en-US" sz="135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标题 1"/>
          <p:cNvSpPr txBox="1">
            <a:spLocks noGrp="1" noChangeArrowheads="1"/>
          </p:cNvSpPr>
          <p:nvPr/>
        </p:nvSpPr>
        <p:spPr bwMode="auto">
          <a:xfrm>
            <a:off x="750570" y="621665"/>
            <a:ext cx="7271385" cy="685165"/>
          </a:xfrm>
          <a:prstGeom prst="rect">
            <a:avLst/>
          </a:prstGeom>
          <a:solidFill>
            <a:schemeClr val="bg1">
              <a:lumMod val="75000"/>
            </a:schemeClr>
          </a:solidFill>
          <a:effectLst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lvl1pPr algn="ctr" defTabSz="1219200" rtl="0" eaLnBrk="1" latinLnBrk="0" hangingPunct="1">
              <a:spcBef>
                <a:spcPct val="0"/>
              </a:spcBef>
              <a:buNone/>
              <a:defRPr sz="586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eaLnBrk="1" fontAlgn="base" hangingPunct="1">
              <a:buClrTx/>
              <a:buSzTx/>
              <a:buFontTx/>
            </a:pPr>
            <a:r>
              <a:rPr lang="zh-CN" altLang="en-US" sz="3200" strike="noStrike" kern="120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Light" panose="020B0502040204020203" pitchFamily="34" charset="0"/>
                <a:ea typeface="微软雅黑" panose="020B0503020204020204" charset="-122"/>
                <a:cs typeface="+mn-cs"/>
                <a:sym typeface="+mn-ea"/>
              </a:rPr>
              <a:t>二、</a:t>
            </a:r>
            <a:r>
              <a:rPr lang="zh-CN" altLang="en-US" sz="3200" strike="noStrike" kern="120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Light" panose="020B0502040204020203" pitchFamily="34" charset="0"/>
                <a:ea typeface="微软雅黑" panose="020B0503020204020204" charset="-122"/>
                <a:cs typeface="+mn-cs"/>
                <a:sym typeface="+mn-ea"/>
              </a:rPr>
              <a:t> 简谐运动的描述　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750570" y="1786890"/>
            <a:ext cx="2631440" cy="4603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 anchor="t">
            <a:spAutoFit/>
          </a:bodyPr>
          <a:lstStyle/>
          <a:p>
            <a:pPr algn="l"/>
            <a:r>
              <a:rPr lang="zh-CN" sz="2400" b="1">
                <a:ea typeface="宋体" panose="02010600030101010101" pitchFamily="2" charset="-122"/>
                <a:sym typeface="+mn-ea"/>
              </a:rPr>
              <a:t>运动的周期性特征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750570" y="2444750"/>
            <a:ext cx="10266680" cy="6451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indent="266700" fontAlgn="auto">
              <a:lnSpc>
                <a:spcPct val="150000"/>
              </a:lnSpc>
            </a:pPr>
            <a:r>
              <a:rPr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相隔  或      的两个时刻，振子处于同一位置且振动状态相同．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750570" y="3385820"/>
            <a:ext cx="1713230" cy="4603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 anchor="t">
            <a:spAutoFit/>
          </a:bodyPr>
          <a:lstStyle/>
          <a:p>
            <a:pPr algn="l"/>
            <a:r>
              <a:rPr lang="zh-CN" sz="2400" b="1">
                <a:ea typeface="宋体" panose="02010600030101010101" pitchFamily="2" charset="-122"/>
                <a:sym typeface="+mn-ea"/>
              </a:rPr>
              <a:t>对称性特征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750570" y="4073525"/>
            <a:ext cx="10266680" cy="23069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indent="26670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(1)相隔或(n为正整数)的两个时刻，振子位置关于平衡位置对称，位移、速度、加速度大小相等，方向相反．</a:t>
            </a:r>
          </a:p>
          <a:p>
            <a:pPr indent="26670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(2)如图所示，振子经过关于平衡位置O对称的两点P、P′(OP＝OP′)时，速度的大小、动能、势能相等，相对于平衡位置的位移大小相等．</a:t>
            </a:r>
          </a:p>
        </p:txBody>
      </p:sp>
      <p:graphicFrame>
        <p:nvGraphicFramePr>
          <p:cNvPr id="4" name="对象 3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751965" y="2498090"/>
          <a:ext cx="248285" cy="5918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r:id="rId3" imgW="165100" imgH="393700" progId="Equation.KSEE3">
                  <p:embed/>
                </p:oleObj>
              </mc:Choice>
              <mc:Fallback>
                <p:oleObj r:id="rId3" imgW="165100" imgH="393700" progId="Equation.KSEE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51965" y="2498090"/>
                        <a:ext cx="248285" cy="5918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rcRect r="85922" b="6032"/>
          <a:stretch>
            <a:fillRect/>
          </a:stretch>
        </p:blipFill>
        <p:spPr>
          <a:xfrm>
            <a:off x="2352675" y="2444750"/>
            <a:ext cx="946150" cy="716915"/>
          </a:xfrm>
          <a:prstGeom prst="rect">
            <a:avLst/>
          </a:prstGeo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23" grpId="0" bldLvl="0" animBg="1"/>
      <p:bldP spid="2" grpId="0" bldLvl="0" animBg="1"/>
      <p:bldP spid="3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文本框 5"/>
          <p:cNvSpPr txBox="1"/>
          <p:nvPr/>
        </p:nvSpPr>
        <p:spPr>
          <a:xfrm>
            <a:off x="2117" y="1384300"/>
            <a:ext cx="12181416" cy="112395"/>
          </a:xfrm>
          <a:prstGeom prst="rect">
            <a:avLst/>
          </a:prstGeom>
          <a:solidFill>
            <a:srgbClr val="AFABAB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endParaRPr lang="zh-CN" altLang="en-US" sz="135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标题 1"/>
          <p:cNvSpPr txBox="1">
            <a:spLocks noGrp="1" noChangeArrowheads="1"/>
          </p:cNvSpPr>
          <p:nvPr/>
        </p:nvSpPr>
        <p:spPr bwMode="auto">
          <a:xfrm>
            <a:off x="750570" y="621665"/>
            <a:ext cx="7271385" cy="685165"/>
          </a:xfrm>
          <a:prstGeom prst="rect">
            <a:avLst/>
          </a:prstGeom>
          <a:solidFill>
            <a:schemeClr val="bg1">
              <a:lumMod val="75000"/>
            </a:schemeClr>
          </a:solidFill>
          <a:effectLst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lvl1pPr algn="ctr" defTabSz="1219200" rtl="0" eaLnBrk="1" latinLnBrk="0" hangingPunct="1">
              <a:spcBef>
                <a:spcPct val="0"/>
              </a:spcBef>
              <a:buNone/>
              <a:defRPr sz="586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eaLnBrk="1" fontAlgn="base" hangingPunct="1">
              <a:buClrTx/>
              <a:buSzTx/>
              <a:buFontTx/>
            </a:pPr>
            <a:r>
              <a:rPr lang="zh-CN" altLang="en-US" sz="3200" strike="noStrike" kern="120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Light" panose="020B0502040204020203" pitchFamily="34" charset="0"/>
                <a:ea typeface="微软雅黑" panose="020B0503020204020204" charset="-122"/>
                <a:cs typeface="+mn-cs"/>
                <a:sym typeface="+mn-ea"/>
              </a:rPr>
              <a:t>二、</a:t>
            </a:r>
            <a:r>
              <a:rPr lang="zh-CN" altLang="en-US" sz="3200" strike="noStrike" kern="120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Light" panose="020B0502040204020203" pitchFamily="34" charset="0"/>
                <a:ea typeface="微软雅黑" panose="020B0503020204020204" charset="-122"/>
                <a:cs typeface="+mn-cs"/>
                <a:sym typeface="+mn-ea"/>
              </a:rPr>
              <a:t> 简谐运动的描述　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750570" y="1746885"/>
            <a:ext cx="1713230" cy="4603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 anchor="t">
            <a:spAutoFit/>
          </a:bodyPr>
          <a:lstStyle/>
          <a:p>
            <a:pPr algn="l"/>
            <a:r>
              <a:rPr lang="zh-CN" sz="2400" b="1">
                <a:ea typeface="宋体" panose="02010600030101010101" pitchFamily="2" charset="-122"/>
                <a:sym typeface="+mn-ea"/>
              </a:rPr>
              <a:t>对称性特征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750570" y="2434590"/>
            <a:ext cx="10266680" cy="11988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indent="26670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(3)振子由P到O所用时间等于由O到P′所用时间，即t</a:t>
            </a:r>
            <a:r>
              <a:rPr sz="240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PO</a:t>
            </a:r>
            <a:r>
              <a:rPr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＝t</a:t>
            </a:r>
            <a:r>
              <a:rPr sz="240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OP′</a:t>
            </a:r>
            <a:r>
              <a:rPr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.</a:t>
            </a:r>
          </a:p>
          <a:p>
            <a:pPr indent="26670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(4)振子往复过程中通过同一段路程(如OP段)所用时间相等，即t</a:t>
            </a:r>
            <a:r>
              <a:rPr sz="240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OP</a:t>
            </a:r>
            <a:r>
              <a:rPr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＝t</a:t>
            </a:r>
            <a:r>
              <a:rPr sz="240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PO</a:t>
            </a:r>
            <a:r>
              <a:rPr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.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50570" y="4151630"/>
            <a:ext cx="1407160" cy="4603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 anchor="t">
            <a:spAutoFit/>
          </a:bodyPr>
          <a:lstStyle/>
          <a:p>
            <a:pPr algn="l"/>
            <a:r>
              <a:rPr lang="zh-CN" sz="2400" b="1">
                <a:ea typeface="宋体" panose="02010600030101010101" pitchFamily="2" charset="-122"/>
                <a:sym typeface="+mn-ea"/>
              </a:rPr>
              <a:t>能量特征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750570" y="4811395"/>
            <a:ext cx="10266680" cy="11988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indent="26670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振动的能量包括动能E</a:t>
            </a:r>
            <a:r>
              <a:rPr sz="240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k</a:t>
            </a:r>
            <a:r>
              <a:rPr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和势能E</a:t>
            </a:r>
            <a:r>
              <a:rPr sz="240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p</a:t>
            </a:r>
            <a:r>
              <a:rPr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，简谐运动过程中，系统动能与势能相互转化，系统的机械能守恒．</a:t>
            </a: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 bldLvl="0" animBg="1"/>
      <p:bldP spid="4" grpId="0" bldLvl="0" animBg="1"/>
      <p:bldP spid="5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文本框 5"/>
          <p:cNvSpPr txBox="1"/>
          <p:nvPr/>
        </p:nvSpPr>
        <p:spPr>
          <a:xfrm>
            <a:off x="2117" y="1384300"/>
            <a:ext cx="12181416" cy="112395"/>
          </a:xfrm>
          <a:prstGeom prst="rect">
            <a:avLst/>
          </a:prstGeom>
          <a:solidFill>
            <a:srgbClr val="AFABAB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endParaRPr lang="zh-CN" altLang="en-US" sz="135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标题 1"/>
          <p:cNvSpPr txBox="1">
            <a:spLocks noGrp="1" noChangeArrowheads="1"/>
          </p:cNvSpPr>
          <p:nvPr/>
        </p:nvSpPr>
        <p:spPr bwMode="auto">
          <a:xfrm>
            <a:off x="750570" y="621665"/>
            <a:ext cx="7271385" cy="685165"/>
          </a:xfrm>
          <a:prstGeom prst="rect">
            <a:avLst/>
          </a:prstGeom>
          <a:solidFill>
            <a:schemeClr val="bg1">
              <a:lumMod val="75000"/>
            </a:schemeClr>
          </a:solidFill>
          <a:effectLst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lvl1pPr algn="ctr" defTabSz="1219200" rtl="0" eaLnBrk="1" latinLnBrk="0" hangingPunct="1">
              <a:spcBef>
                <a:spcPct val="0"/>
              </a:spcBef>
              <a:buNone/>
              <a:defRPr sz="586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eaLnBrk="1" fontAlgn="base" hangingPunct="1">
              <a:buClrTx/>
              <a:buSzTx/>
              <a:buFontTx/>
            </a:pPr>
            <a:r>
              <a:rPr lang="zh-CN" altLang="en-US" sz="3200" strike="noStrike" kern="120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Light" panose="020B0502040204020203" pitchFamily="34" charset="0"/>
                <a:ea typeface="微软雅黑" panose="020B0503020204020204" charset="-122"/>
                <a:cs typeface="+mn-cs"/>
                <a:sym typeface="+mn-ea"/>
              </a:rPr>
              <a:t>三、</a:t>
            </a:r>
            <a:r>
              <a:rPr lang="zh-CN" altLang="en-US" sz="3200" strike="noStrike" kern="120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Light" panose="020B0502040204020203" pitchFamily="34" charset="0"/>
                <a:ea typeface="微软雅黑" panose="020B0503020204020204" charset="-122"/>
                <a:cs typeface="+mn-cs"/>
                <a:sym typeface="+mn-ea"/>
              </a:rPr>
              <a:t> 单摆　</a:t>
            </a:r>
          </a:p>
        </p:txBody>
      </p:sp>
      <p:sp>
        <p:nvSpPr>
          <p:cNvPr id="101" name="文本框 100"/>
          <p:cNvSpPr txBox="1"/>
          <p:nvPr/>
        </p:nvSpPr>
        <p:spPr>
          <a:xfrm>
            <a:off x="960120" y="1776095"/>
            <a:ext cx="2110105" cy="4603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0"/>
            <a:r>
              <a:rPr lang="zh-CN" sz="2400" b="1">
                <a:latin typeface="宋体" panose="02010600030101010101" pitchFamily="2" charset="-122"/>
                <a:ea typeface="宋体" panose="02010600030101010101" pitchFamily="2" charset="-122"/>
              </a:rPr>
              <a:t>对单摆的理解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60120" y="2413635"/>
            <a:ext cx="10134600" cy="3276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(1)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回复力：摆球重力沿切线方向的分力，</a:t>
            </a:r>
            <a:r>
              <a:rPr lang="en-US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lang="zh-CN" sz="240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回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＝－</a:t>
            </a:r>
            <a:r>
              <a:rPr lang="en-US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mg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sin</a:t>
            </a:r>
            <a:r>
              <a:rPr lang="en-US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θ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＝         ＝－</a:t>
            </a:r>
            <a:r>
              <a:rPr lang="en-US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kx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，负号表示回复力</a:t>
            </a:r>
            <a:r>
              <a:rPr lang="en-US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lang="zh-CN" sz="240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回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与位移</a:t>
            </a:r>
            <a:r>
              <a:rPr lang="en-US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x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的方向相反．</a:t>
            </a:r>
          </a:p>
          <a:p>
            <a:pPr algn="l" fontAlgn="auto">
              <a:lnSpc>
                <a:spcPct val="150000"/>
              </a:lnSpc>
            </a:pP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(2)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向心力：细线的拉力和重力沿细线方向的分力的合力充当向心力，</a:t>
            </a:r>
            <a:r>
              <a:rPr lang="en-US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lang="zh-CN" sz="240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向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＝</a:t>
            </a:r>
            <a:r>
              <a:rPr lang="en-US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lang="en-US" sz="240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T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－</a:t>
            </a:r>
            <a:r>
              <a:rPr lang="en-US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mg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cos</a:t>
            </a:r>
            <a:r>
              <a:rPr lang="en-US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θ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.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两点说明：当摆球在最高点时，</a:t>
            </a:r>
            <a:r>
              <a:rPr lang="en-US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lang="zh-CN" sz="240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向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＝      ＝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0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，</a:t>
            </a:r>
            <a:r>
              <a:rPr lang="en-US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lang="en-US" sz="240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T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＝</a:t>
            </a:r>
            <a:r>
              <a:rPr lang="en-US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mg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cos</a:t>
            </a:r>
            <a:r>
              <a:rPr lang="en-US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θ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.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当摆球在最低点时，</a:t>
            </a:r>
            <a:r>
              <a:rPr lang="en-US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lang="zh-CN" sz="240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向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＝          ，</a:t>
            </a:r>
            <a:r>
              <a:rPr lang="en-US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lang="zh-CN" sz="240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向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最大，</a:t>
            </a:r>
            <a:r>
              <a:rPr lang="en-US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lang="en-US" sz="240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T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＝</a:t>
            </a:r>
            <a:r>
              <a:rPr lang="en-US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mg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＋</a:t>
            </a:r>
            <a:r>
              <a:rPr lang="en-US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m
</a:t>
            </a:r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对象 4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8794115" y="2551430"/>
          <a:ext cx="660400" cy="4768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r:id="rId3" imgW="545465" imgH="393700" progId="Equation.KSEE3">
                  <p:embed/>
                </p:oleObj>
              </mc:Choice>
              <mc:Fallback>
                <p:oleObj r:id="rId3" imgW="545465" imgH="393700" progId="Equation.KSEE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794115" y="2551430"/>
                        <a:ext cx="660400" cy="4768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4467225" y="5191760"/>
          <a:ext cx="452755" cy="5994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r:id="rId5" imgW="316865" imgH="419100" progId="Equation.KSEE3">
                  <p:embed/>
                </p:oleObj>
              </mc:Choice>
              <mc:Fallback>
                <p:oleObj r:id="rId5" imgW="316865" imgH="419100" progId="Equation.KSEE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467225" y="5191760"/>
                        <a:ext cx="452755" cy="5994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4577715" y="5791200"/>
          <a:ext cx="680720" cy="5911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r:id="rId7" imgW="482600" imgH="419100" progId="Equation.KSEE3">
                  <p:embed/>
                </p:oleObj>
              </mc:Choice>
              <mc:Fallback>
                <p:oleObj r:id="rId7" imgW="482600" imgH="419100" progId="Equation.KSEE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577715" y="5791200"/>
                        <a:ext cx="680720" cy="5911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对象 8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8408670" y="5620385"/>
          <a:ext cx="510540" cy="675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r:id="rId9" imgW="316865" imgH="419100" progId="Equation.KSEE3">
                  <p:embed/>
                </p:oleObj>
              </mc:Choice>
              <mc:Fallback>
                <p:oleObj r:id="rId9" imgW="316865" imgH="419100" progId="Equation.KSEE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8408670" y="5620385"/>
                        <a:ext cx="510540" cy="6756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" grpId="0" bldLvl="0" animBg="1"/>
      <p:bldP spid="4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文本框 5"/>
          <p:cNvSpPr txBox="1"/>
          <p:nvPr/>
        </p:nvSpPr>
        <p:spPr>
          <a:xfrm>
            <a:off x="2117" y="1384300"/>
            <a:ext cx="12181416" cy="112395"/>
          </a:xfrm>
          <a:prstGeom prst="rect">
            <a:avLst/>
          </a:prstGeom>
          <a:solidFill>
            <a:srgbClr val="AFABAB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endParaRPr lang="zh-CN" altLang="en-US" sz="135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标题 1"/>
          <p:cNvSpPr txBox="1">
            <a:spLocks noGrp="1" noChangeArrowheads="1"/>
          </p:cNvSpPr>
          <p:nvPr/>
        </p:nvSpPr>
        <p:spPr bwMode="auto">
          <a:xfrm>
            <a:off x="750570" y="621665"/>
            <a:ext cx="7271385" cy="685165"/>
          </a:xfrm>
          <a:prstGeom prst="rect">
            <a:avLst/>
          </a:prstGeom>
          <a:solidFill>
            <a:schemeClr val="bg1">
              <a:lumMod val="75000"/>
            </a:schemeClr>
          </a:solidFill>
          <a:effectLst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lvl1pPr algn="ctr" defTabSz="1219200" rtl="0" eaLnBrk="1" latinLnBrk="0" hangingPunct="1">
              <a:spcBef>
                <a:spcPct val="0"/>
              </a:spcBef>
              <a:buNone/>
              <a:defRPr sz="586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eaLnBrk="1" fontAlgn="base" hangingPunct="1">
              <a:buClrTx/>
              <a:buSzTx/>
              <a:buFontTx/>
            </a:pPr>
            <a:r>
              <a:rPr lang="zh-CN" altLang="en-US" sz="3200" strike="noStrike" kern="120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Light" panose="020B0502040204020203" pitchFamily="34" charset="0"/>
                <a:ea typeface="微软雅黑" panose="020B0503020204020204" charset="-122"/>
                <a:cs typeface="+mn-cs"/>
                <a:sym typeface="+mn-ea"/>
              </a:rPr>
              <a:t>三、</a:t>
            </a:r>
            <a:r>
              <a:rPr lang="zh-CN" altLang="en-US" sz="3200" strike="noStrike" kern="120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Light" panose="020B0502040204020203" pitchFamily="34" charset="0"/>
                <a:ea typeface="微软雅黑" panose="020B0503020204020204" charset="-122"/>
                <a:cs typeface="+mn-cs"/>
                <a:sym typeface="+mn-ea"/>
              </a:rPr>
              <a:t> 单摆　</a:t>
            </a:r>
          </a:p>
        </p:txBody>
      </p:sp>
      <p:sp>
        <p:nvSpPr>
          <p:cNvPr id="101" name="文本框 100"/>
          <p:cNvSpPr txBox="1"/>
          <p:nvPr/>
        </p:nvSpPr>
        <p:spPr>
          <a:xfrm>
            <a:off x="750570" y="1873567"/>
            <a:ext cx="5080000" cy="4603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indent="356870"/>
            <a:r>
              <a:rPr lang="zh-CN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周期公式</a:t>
            </a:r>
            <a:r>
              <a:rPr lang="en-US" sz="24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</a:t>
            </a:r>
            <a:r>
              <a:rPr lang="zh-CN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＝</a:t>
            </a:r>
            <a:r>
              <a:rPr lang="en-US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2π      </a:t>
            </a:r>
            <a:r>
              <a:rPr lang="zh-CN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的两点说明</a:t>
            </a:r>
            <a:endParaRPr lang="zh-CN" altLang="en-US" sz="24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3" name="对象 2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3290570" y="1842135"/>
          <a:ext cx="346710" cy="5835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r:id="rId3" imgW="279400" imgH="469900" progId="Equation.KSEE3">
                  <p:embed/>
                </p:oleObj>
              </mc:Choice>
              <mc:Fallback>
                <p:oleObj r:id="rId3" imgW="279400" imgH="469900" progId="Equation.KSEE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90570" y="1842135"/>
                        <a:ext cx="346710" cy="5835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文本框 10"/>
          <p:cNvSpPr txBox="1"/>
          <p:nvPr/>
        </p:nvSpPr>
        <p:spPr>
          <a:xfrm>
            <a:off x="750570" y="2925445"/>
            <a:ext cx="9245600" cy="11988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(1)</a:t>
            </a:r>
            <a:r>
              <a:rPr lang="en-US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l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为等效摆长，表示从悬点到摆球重心的距离；</a:t>
            </a:r>
          </a:p>
          <a:p>
            <a:pPr algn="l" fontAlgn="auto">
              <a:lnSpc>
                <a:spcPct val="150000"/>
              </a:lnSpc>
            </a:pPr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(2)g为当地重力加速度．</a:t>
            </a: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" grpId="0" bldLvl="0" animBg="1"/>
      <p:bldP spid="11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文本框 5"/>
          <p:cNvSpPr txBox="1"/>
          <p:nvPr/>
        </p:nvSpPr>
        <p:spPr>
          <a:xfrm>
            <a:off x="2117" y="1384300"/>
            <a:ext cx="12181416" cy="112395"/>
          </a:xfrm>
          <a:prstGeom prst="rect">
            <a:avLst/>
          </a:prstGeom>
          <a:solidFill>
            <a:srgbClr val="AFABAB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endParaRPr lang="zh-CN" altLang="en-US" sz="135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标题 1"/>
          <p:cNvSpPr txBox="1">
            <a:spLocks noGrp="1" noChangeArrowheads="1"/>
          </p:cNvSpPr>
          <p:nvPr/>
        </p:nvSpPr>
        <p:spPr bwMode="auto">
          <a:xfrm>
            <a:off x="750570" y="621665"/>
            <a:ext cx="7271385" cy="685165"/>
          </a:xfrm>
          <a:prstGeom prst="rect">
            <a:avLst/>
          </a:prstGeom>
          <a:solidFill>
            <a:schemeClr val="bg1">
              <a:lumMod val="75000"/>
            </a:schemeClr>
          </a:solidFill>
          <a:effectLst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lvl1pPr algn="ctr" defTabSz="1219200" rtl="0" eaLnBrk="1" latinLnBrk="0" hangingPunct="1">
              <a:spcBef>
                <a:spcPct val="0"/>
              </a:spcBef>
              <a:buNone/>
              <a:defRPr sz="586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eaLnBrk="1" fontAlgn="base" hangingPunct="1">
              <a:buClrTx/>
              <a:buSzTx/>
              <a:buFontTx/>
            </a:pPr>
            <a:r>
              <a:rPr lang="zh-CN" altLang="en-US" sz="3200" strike="noStrike" kern="120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Light" panose="020B0502040204020203" pitchFamily="34" charset="0"/>
                <a:ea typeface="微软雅黑" panose="020B0503020204020204" charset="-122"/>
                <a:cs typeface="+mn-cs"/>
                <a:sym typeface="+mn-ea"/>
              </a:rPr>
              <a:t>三、</a:t>
            </a:r>
            <a:r>
              <a:rPr lang="zh-CN" altLang="en-US" sz="3200" strike="noStrike" kern="120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Light" panose="020B0502040204020203" pitchFamily="34" charset="0"/>
                <a:ea typeface="微软雅黑" panose="020B0503020204020204" charset="-122"/>
                <a:cs typeface="+mn-cs"/>
                <a:sym typeface="+mn-ea"/>
              </a:rPr>
              <a:t> 单摆　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750570" y="1884680"/>
            <a:ext cx="3243580" cy="4603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 anchor="t">
            <a:spAutoFit/>
          </a:bodyPr>
          <a:lstStyle/>
          <a:p>
            <a:r>
              <a:rPr lang="zh-CN" sz="24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用单摆测定重力加速度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50570" y="2620010"/>
            <a:ext cx="196977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sz="2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实验原理与操作</a:t>
            </a:r>
            <a:endParaRPr lang="zh-CN" altLang="en-US" sz="20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2" name="图片 -2147480406" descr="E:\电子稿\红对勾（罗卫东）\3.5\2019高三讲与练物理书教师成品课件\WPC1083.TIF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4356100" y="1496695"/>
            <a:ext cx="4867275" cy="538353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1814195" y="1819910"/>
            <a:ext cx="8078219" cy="4352290"/>
            <a:chOff x="1371" y="2026"/>
            <a:chExt cx="12722" cy="6854"/>
          </a:xfrm>
        </p:grpSpPr>
        <p:grpSp>
          <p:nvGrpSpPr>
            <p:cNvPr id="6147" name="Group 3"/>
            <p:cNvGrpSpPr/>
            <p:nvPr/>
          </p:nvGrpSpPr>
          <p:grpSpPr>
            <a:xfrm>
              <a:off x="2801" y="2419"/>
              <a:ext cx="11292" cy="988"/>
              <a:chOff x="891" y="1104"/>
              <a:chExt cx="4832" cy="395"/>
            </a:xfrm>
          </p:grpSpPr>
          <p:sp>
            <p:nvSpPr>
              <p:cNvPr id="6172" name="AutoShape 4"/>
              <p:cNvSpPr/>
              <p:nvPr/>
            </p:nvSpPr>
            <p:spPr>
              <a:xfrm>
                <a:off x="997" y="1416"/>
                <a:ext cx="4269" cy="83"/>
              </a:xfrm>
              <a:custGeom>
                <a:avLst/>
                <a:gdLst>
                  <a:gd name="txL" fmla="*/ 1933 w 21600"/>
                  <a:gd name="txT" fmla="*/ 1822 h 21600"/>
                  <a:gd name="txR" fmla="*/ 19667 w 21600"/>
                  <a:gd name="txB" fmla="*/ 19778 h 21600"/>
                </a:gdLst>
                <a:ahLst/>
                <a:cxnLst>
                  <a:cxn ang="0">
                    <a:pos x="4243" y="42"/>
                  </a:cxn>
                  <a:cxn ang="0">
                    <a:pos x="2135" y="83"/>
                  </a:cxn>
                  <a:cxn ang="0">
                    <a:pos x="26" y="42"/>
                  </a:cxn>
                  <a:cxn ang="0">
                    <a:pos x="2135" y="0"/>
                  </a:cxn>
                </a:cxnLst>
                <a:rect l="txL" t="txT" r="txR" b="txB"/>
                <a:pathLst>
                  <a:path w="21600" h="21600">
                    <a:moveTo>
                      <a:pt x="0" y="0"/>
                    </a:moveTo>
                    <a:lnTo>
                      <a:pt x="263" y="21600"/>
                    </a:lnTo>
                    <a:lnTo>
                      <a:pt x="21337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33333">
                      <a:alpha val="50000"/>
                    </a:srgbClr>
                  </a:gs>
                  <a:gs pos="100000">
                    <a:schemeClr val="bg1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6173" name="Group 5"/>
              <p:cNvGrpSpPr/>
              <p:nvPr/>
            </p:nvGrpSpPr>
            <p:grpSpPr>
              <a:xfrm>
                <a:off x="891" y="1104"/>
                <a:ext cx="4832" cy="333"/>
                <a:chOff x="891" y="1104"/>
                <a:chExt cx="4832" cy="333"/>
              </a:xfrm>
            </p:grpSpPr>
            <p:sp>
              <p:nvSpPr>
                <p:cNvPr id="3" name="AutoShape 6"/>
                <p:cNvSpPr/>
                <p:nvPr/>
              </p:nvSpPr>
              <p:spPr>
                <a:xfrm>
                  <a:off x="891" y="1104"/>
                  <a:ext cx="4832" cy="333"/>
                </a:xfrm>
                <a:prstGeom prst="roundRect">
                  <a:avLst>
                    <a:gd name="adj" fmla="val 5444"/>
                  </a:avLst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5"/>
                </a:lnRef>
                <a:fillRef idx="3">
                  <a:schemeClr val="accent5"/>
                </a:fillRef>
                <a:effectRef idx="2">
                  <a:schemeClr val="accent5"/>
                </a:effectRef>
                <a:fontRef idx="minor">
                  <a:schemeClr val="lt1"/>
                </a:fontRef>
              </p:style>
              <p:txBody>
                <a:bodyPr wrap="none" anchor="ctr"/>
                <a:lstStyle/>
                <a:p>
                  <a:pPr marL="1262380" indent="-638175" algn="l">
                    <a:spcBef>
                      <a:spcPct val="0"/>
                    </a:spcBef>
                    <a:buClr>
                      <a:srgbClr val="E1B40C"/>
                    </a:buClr>
                    <a:buFont typeface="Wingdings" panose="05000000000000000000" pitchFamily="2" charset="2"/>
                  </a:pPr>
                  <a:r>
                    <a:rPr lang="zh-CN" altLang="en-US" sz="2400" b="1" i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宋体" panose="02010600030101010101" pitchFamily="2" charset="-122"/>
                      <a:ea typeface="宋体" panose="02010600030101010101" pitchFamily="2" charset="-122"/>
                    </a:rPr>
                    <a:t> 简谐运动　 </a:t>
                  </a:r>
                </a:p>
              </p:txBody>
            </p:sp>
            <p:sp>
              <p:nvSpPr>
                <p:cNvPr id="529415" name="AutoShape 7"/>
                <p:cNvSpPr>
                  <a:spLocks noChangeArrowheads="1"/>
                </p:cNvSpPr>
                <p:nvPr/>
              </p:nvSpPr>
              <p:spPr bwMode="auto">
                <a:xfrm>
                  <a:off x="1020" y="1106"/>
                  <a:ext cx="4225" cy="56"/>
                </a:xfrm>
                <a:prstGeom prst="roundRect">
                  <a:avLst>
                    <a:gd name="adj" fmla="val 11273"/>
                  </a:avLst>
                </a:prstGeom>
                <a:gradFill rotWithShape="1">
                  <a:gsLst>
                    <a:gs pos="0">
                      <a:schemeClr val="bg1">
                        <a:alpha val="75000"/>
                      </a:schemeClr>
                    </a:gs>
                    <a:gs pos="100000">
                      <a:schemeClr val="bg1">
                        <a:gamma/>
                        <a:tint val="0"/>
                        <a:invGamma/>
                        <a:alpha val="0"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1" i="1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华文细黑" panose="02010600040101010101" pitchFamily="2" charset="-122"/>
                    <a:cs typeface="+mn-cs"/>
                  </a:endParaRPr>
                </a:p>
              </p:txBody>
            </p:sp>
          </p:grpSp>
        </p:grpSp>
        <p:pic>
          <p:nvPicPr>
            <p:cNvPr id="6151" name="Picture 23" descr="显示器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82" y="2026"/>
              <a:ext cx="1620" cy="162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152" name="WordArt 24"/>
            <p:cNvSpPr>
              <a:spLocks noTextEdit="1"/>
            </p:cNvSpPr>
            <p:nvPr/>
          </p:nvSpPr>
          <p:spPr>
            <a:xfrm>
              <a:off x="1784" y="2564"/>
              <a:ext cx="795" cy="40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  <a:normAutofit fontScale="75000" lnSpcReduction="10000"/>
            </a:bodyPr>
            <a:lstStyle/>
            <a:p>
              <a:pPr algn="ctr"/>
              <a:r>
                <a:rPr lang="zh-CN" altLang="en-US" sz="1400" b="1" i="1" spc="-70">
                  <a:solidFill>
                    <a:schemeClr val="bg1"/>
                  </a:solidFill>
                  <a:latin typeface="Arial Black" panose="020B0A04020102020204" pitchFamily="34" charset="0"/>
                  <a:ea typeface="Arial Black" panose="020B0A04020102020204" pitchFamily="34" charset="0"/>
                </a:rPr>
                <a:t>01</a:t>
              </a:r>
            </a:p>
          </p:txBody>
        </p:sp>
        <p:pic>
          <p:nvPicPr>
            <p:cNvPr id="6153" name="Picture 25" descr="显示器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1" y="3722"/>
              <a:ext cx="1620" cy="162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154" name="WordArt 26"/>
            <p:cNvSpPr>
              <a:spLocks noTextEdit="1"/>
            </p:cNvSpPr>
            <p:nvPr/>
          </p:nvSpPr>
          <p:spPr>
            <a:xfrm>
              <a:off x="1784" y="4155"/>
              <a:ext cx="795" cy="40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  <a:normAutofit fontScale="75000" lnSpcReduction="10000"/>
            </a:bodyPr>
            <a:lstStyle/>
            <a:p>
              <a:pPr algn="ctr"/>
              <a:r>
                <a:rPr lang="zh-CN" altLang="en-US" sz="1400" b="1" i="1" spc="-70">
                  <a:solidFill>
                    <a:schemeClr val="bg1"/>
                  </a:solidFill>
                  <a:latin typeface="Arial Black" panose="020B0A04020102020204" pitchFamily="34" charset="0"/>
                  <a:ea typeface="Arial Black" panose="020B0A04020102020204" pitchFamily="34" charset="0"/>
                </a:rPr>
                <a:t>02</a:t>
              </a:r>
            </a:p>
          </p:txBody>
        </p:sp>
        <p:pic>
          <p:nvPicPr>
            <p:cNvPr id="6155" name="Picture 27" descr="显示器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33" y="5537"/>
              <a:ext cx="1620" cy="162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156" name="WordArt 28"/>
            <p:cNvSpPr>
              <a:spLocks noTextEdit="1"/>
            </p:cNvSpPr>
            <p:nvPr/>
          </p:nvSpPr>
          <p:spPr>
            <a:xfrm>
              <a:off x="1785" y="6147"/>
              <a:ext cx="795" cy="40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  <a:normAutofit fontScale="75000" lnSpcReduction="10000"/>
            </a:bodyPr>
            <a:lstStyle/>
            <a:p>
              <a:pPr algn="ctr"/>
              <a:r>
                <a:rPr lang="zh-CN" altLang="en-US" sz="1400" b="1" i="1" spc="-70">
                  <a:solidFill>
                    <a:schemeClr val="bg1"/>
                  </a:solidFill>
                  <a:latin typeface="Arial Black" panose="020B0A04020102020204" pitchFamily="34" charset="0"/>
                  <a:ea typeface="Arial Black" panose="020B0A04020102020204" pitchFamily="34" charset="0"/>
                </a:rPr>
                <a:t>03</a:t>
              </a:r>
            </a:p>
          </p:txBody>
        </p:sp>
        <p:pic>
          <p:nvPicPr>
            <p:cNvPr id="6157" name="Picture 29" descr="显示器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2" y="7260"/>
              <a:ext cx="1620" cy="162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158" name="WordArt 30"/>
            <p:cNvSpPr>
              <a:spLocks noTextEdit="1"/>
            </p:cNvSpPr>
            <p:nvPr/>
          </p:nvSpPr>
          <p:spPr>
            <a:xfrm>
              <a:off x="1783" y="7870"/>
              <a:ext cx="795" cy="40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  <a:normAutofit fontScale="75000" lnSpcReduction="10000"/>
            </a:bodyPr>
            <a:lstStyle/>
            <a:p>
              <a:pPr algn="ctr"/>
              <a:r>
                <a:rPr lang="zh-CN" altLang="en-US" sz="1400" b="1" i="1" spc="-70">
                  <a:solidFill>
                    <a:schemeClr val="bg1"/>
                  </a:solidFill>
                  <a:latin typeface="Arial Black" panose="020B0A04020102020204" pitchFamily="34" charset="0"/>
                  <a:ea typeface="Arial Black" panose="020B0A04020102020204" pitchFamily="34" charset="0"/>
                </a:rPr>
                <a:t>04</a:t>
              </a:r>
            </a:p>
          </p:txBody>
        </p:sp>
        <p:grpSp>
          <p:nvGrpSpPr>
            <p:cNvPr id="4" name="Group 3"/>
            <p:cNvGrpSpPr/>
            <p:nvPr/>
          </p:nvGrpSpPr>
          <p:grpSpPr>
            <a:xfrm>
              <a:off x="2903" y="4010"/>
              <a:ext cx="10175" cy="988"/>
              <a:chOff x="912" y="1104"/>
              <a:chExt cx="4354" cy="395"/>
            </a:xfrm>
          </p:grpSpPr>
          <p:sp>
            <p:nvSpPr>
              <p:cNvPr id="5" name="AutoShape 4"/>
              <p:cNvSpPr/>
              <p:nvPr/>
            </p:nvSpPr>
            <p:spPr>
              <a:xfrm>
                <a:off x="997" y="1416"/>
                <a:ext cx="4269" cy="83"/>
              </a:xfrm>
              <a:custGeom>
                <a:avLst/>
                <a:gdLst>
                  <a:gd name="txL" fmla="*/ 1933 w 21600"/>
                  <a:gd name="txT" fmla="*/ 1822 h 21600"/>
                  <a:gd name="txR" fmla="*/ 19667 w 21600"/>
                  <a:gd name="txB" fmla="*/ 19778 h 21600"/>
                </a:gdLst>
                <a:ahLst/>
                <a:cxnLst>
                  <a:cxn ang="0">
                    <a:pos x="4243" y="42"/>
                  </a:cxn>
                  <a:cxn ang="0">
                    <a:pos x="2135" y="83"/>
                  </a:cxn>
                  <a:cxn ang="0">
                    <a:pos x="26" y="42"/>
                  </a:cxn>
                  <a:cxn ang="0">
                    <a:pos x="2135" y="0"/>
                  </a:cxn>
                </a:cxnLst>
                <a:rect l="txL" t="txT" r="txR" b="txB"/>
                <a:pathLst>
                  <a:path w="21600" h="21600">
                    <a:moveTo>
                      <a:pt x="0" y="0"/>
                    </a:moveTo>
                    <a:lnTo>
                      <a:pt x="263" y="21600"/>
                    </a:lnTo>
                    <a:lnTo>
                      <a:pt x="21337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33333">
                      <a:alpha val="50000"/>
                    </a:srgbClr>
                  </a:gs>
                  <a:gs pos="100000">
                    <a:schemeClr val="bg1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6" name="Group 5"/>
              <p:cNvGrpSpPr/>
              <p:nvPr/>
            </p:nvGrpSpPr>
            <p:grpSpPr>
              <a:xfrm>
                <a:off x="912" y="1104"/>
                <a:ext cx="4354" cy="333"/>
                <a:chOff x="912" y="1104"/>
                <a:chExt cx="4354" cy="333"/>
              </a:xfrm>
            </p:grpSpPr>
            <p:sp>
              <p:nvSpPr>
                <p:cNvPr id="7" name="AutoShape 6"/>
                <p:cNvSpPr/>
                <p:nvPr/>
              </p:nvSpPr>
              <p:spPr>
                <a:xfrm>
                  <a:off x="912" y="1104"/>
                  <a:ext cx="4354" cy="333"/>
                </a:xfrm>
                <a:prstGeom prst="roundRect">
                  <a:avLst>
                    <a:gd name="adj" fmla="val 5444"/>
                  </a:avLst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5"/>
                </a:lnRef>
                <a:fillRef idx="3">
                  <a:schemeClr val="accent5"/>
                </a:fillRef>
                <a:effectRef idx="2">
                  <a:schemeClr val="accent5"/>
                </a:effectRef>
                <a:fontRef idx="minor">
                  <a:schemeClr val="lt1"/>
                </a:fontRef>
              </p:style>
              <p:txBody>
                <a:bodyPr wrap="none" anchor="ctr"/>
                <a:lstStyle/>
                <a:p>
                  <a:pPr marL="1262380" indent="-638175" algn="l" eaLnBrk="1" hangingPunct="1">
                    <a:spcBef>
                      <a:spcPct val="20000"/>
                    </a:spcBef>
                    <a:buClr>
                      <a:srgbClr val="E1B40C"/>
                    </a:buClr>
                    <a:buFont typeface="Wingdings" panose="05000000000000000000" pitchFamily="2" charset="2"/>
                  </a:pPr>
                  <a:r>
                    <a:rPr lang="zh-CN" altLang="en-US" sz="2400" b="1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宋体" panose="02010600030101010101" pitchFamily="2" charset="-122"/>
                      <a:ea typeface="宋体" panose="02010600030101010101" pitchFamily="2" charset="-122"/>
                      <a:sym typeface="+mn-ea"/>
                    </a:rPr>
                    <a:t>简谐运动的描述</a:t>
                  </a:r>
                </a:p>
              </p:txBody>
            </p:sp>
            <p:sp>
              <p:nvSpPr>
                <p:cNvPr id="8" name="AutoShape 7"/>
                <p:cNvSpPr>
                  <a:spLocks noChangeArrowheads="1"/>
                </p:cNvSpPr>
                <p:nvPr/>
              </p:nvSpPr>
              <p:spPr bwMode="auto">
                <a:xfrm>
                  <a:off x="1020" y="1106"/>
                  <a:ext cx="4225" cy="56"/>
                </a:xfrm>
                <a:prstGeom prst="roundRect">
                  <a:avLst>
                    <a:gd name="adj" fmla="val 11273"/>
                  </a:avLst>
                </a:prstGeom>
                <a:gradFill rotWithShape="1">
                  <a:gsLst>
                    <a:gs pos="0">
                      <a:schemeClr val="bg1">
                        <a:alpha val="75000"/>
                      </a:schemeClr>
                    </a:gs>
                    <a:gs pos="100000">
                      <a:schemeClr val="bg1">
                        <a:gamma/>
                        <a:tint val="0"/>
                        <a:invGamma/>
                        <a:alpha val="0"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1" i="1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华文细黑" panose="02010600040101010101" pitchFamily="2" charset="-122"/>
                    <a:cs typeface="+mn-cs"/>
                  </a:endParaRPr>
                </a:p>
              </p:txBody>
            </p:sp>
          </p:grpSp>
        </p:grpSp>
        <p:grpSp>
          <p:nvGrpSpPr>
            <p:cNvPr id="9" name="Group 3"/>
            <p:cNvGrpSpPr/>
            <p:nvPr/>
          </p:nvGrpSpPr>
          <p:grpSpPr>
            <a:xfrm>
              <a:off x="2956" y="5825"/>
              <a:ext cx="10175" cy="988"/>
              <a:chOff x="912" y="1104"/>
              <a:chExt cx="4354" cy="395"/>
            </a:xfrm>
          </p:grpSpPr>
          <p:sp>
            <p:nvSpPr>
              <p:cNvPr id="10" name="AutoShape 4"/>
              <p:cNvSpPr/>
              <p:nvPr/>
            </p:nvSpPr>
            <p:spPr>
              <a:xfrm>
                <a:off x="997" y="1416"/>
                <a:ext cx="4269" cy="83"/>
              </a:xfrm>
              <a:custGeom>
                <a:avLst/>
                <a:gdLst>
                  <a:gd name="txL" fmla="*/ 1933 w 21600"/>
                  <a:gd name="txT" fmla="*/ 1822 h 21600"/>
                  <a:gd name="txR" fmla="*/ 19667 w 21600"/>
                  <a:gd name="txB" fmla="*/ 19778 h 21600"/>
                </a:gdLst>
                <a:ahLst/>
                <a:cxnLst>
                  <a:cxn ang="0">
                    <a:pos x="4243" y="42"/>
                  </a:cxn>
                  <a:cxn ang="0">
                    <a:pos x="2135" y="83"/>
                  </a:cxn>
                  <a:cxn ang="0">
                    <a:pos x="26" y="42"/>
                  </a:cxn>
                  <a:cxn ang="0">
                    <a:pos x="2135" y="0"/>
                  </a:cxn>
                </a:cxnLst>
                <a:rect l="txL" t="txT" r="txR" b="txB"/>
                <a:pathLst>
                  <a:path w="21600" h="21600">
                    <a:moveTo>
                      <a:pt x="0" y="0"/>
                    </a:moveTo>
                    <a:lnTo>
                      <a:pt x="263" y="21600"/>
                    </a:lnTo>
                    <a:lnTo>
                      <a:pt x="21337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33333">
                      <a:alpha val="50000"/>
                    </a:srgbClr>
                  </a:gs>
                  <a:gs pos="100000">
                    <a:schemeClr val="bg1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11" name="Group 5"/>
              <p:cNvGrpSpPr/>
              <p:nvPr/>
            </p:nvGrpSpPr>
            <p:grpSpPr>
              <a:xfrm>
                <a:off x="912" y="1104"/>
                <a:ext cx="4354" cy="333"/>
                <a:chOff x="912" y="1104"/>
                <a:chExt cx="4354" cy="333"/>
              </a:xfrm>
            </p:grpSpPr>
            <p:sp>
              <p:nvSpPr>
                <p:cNvPr id="12" name="AutoShape 6"/>
                <p:cNvSpPr/>
                <p:nvPr/>
              </p:nvSpPr>
              <p:spPr>
                <a:xfrm>
                  <a:off x="912" y="1104"/>
                  <a:ext cx="4354" cy="333"/>
                </a:xfrm>
                <a:prstGeom prst="roundRect">
                  <a:avLst>
                    <a:gd name="adj" fmla="val 5444"/>
                  </a:avLst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5"/>
                </a:lnRef>
                <a:fillRef idx="3">
                  <a:schemeClr val="accent5"/>
                </a:fillRef>
                <a:effectRef idx="2">
                  <a:schemeClr val="accent5"/>
                </a:effectRef>
                <a:fontRef idx="minor">
                  <a:schemeClr val="lt1"/>
                </a:fontRef>
              </p:style>
              <p:txBody>
                <a:bodyPr wrap="none" anchor="ctr"/>
                <a:lstStyle/>
                <a:p>
                  <a:pPr marL="1262380" indent="-638175" algn="l" eaLnBrk="1" hangingPunct="1">
                    <a:spcBef>
                      <a:spcPct val="20000"/>
                    </a:spcBef>
                    <a:buClr>
                      <a:srgbClr val="E1B40C"/>
                    </a:buClr>
                    <a:buFont typeface="Wingdings" panose="05000000000000000000" pitchFamily="2" charset="2"/>
                  </a:pPr>
                  <a:r>
                    <a:rPr lang="zh-CN" altLang="en-US" sz="2400" b="1" i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宋体" panose="02010600030101010101" pitchFamily="2" charset="-122"/>
                      <a:ea typeface="宋体" panose="02010600030101010101" pitchFamily="2" charset="-122"/>
                    </a:rPr>
                    <a:t>单摆</a:t>
                  </a:r>
                </a:p>
              </p:txBody>
            </p:sp>
            <p:sp>
              <p:nvSpPr>
                <p:cNvPr id="13" name="AutoShape 7"/>
                <p:cNvSpPr>
                  <a:spLocks noChangeArrowheads="1"/>
                </p:cNvSpPr>
                <p:nvPr/>
              </p:nvSpPr>
              <p:spPr bwMode="auto">
                <a:xfrm>
                  <a:off x="1020" y="1106"/>
                  <a:ext cx="4225" cy="56"/>
                </a:xfrm>
                <a:prstGeom prst="roundRect">
                  <a:avLst>
                    <a:gd name="adj" fmla="val 11273"/>
                  </a:avLst>
                </a:prstGeom>
                <a:gradFill rotWithShape="1">
                  <a:gsLst>
                    <a:gs pos="0">
                      <a:schemeClr val="bg1">
                        <a:alpha val="75000"/>
                      </a:schemeClr>
                    </a:gs>
                    <a:gs pos="100000">
                      <a:schemeClr val="bg1">
                        <a:gamma/>
                        <a:tint val="0"/>
                        <a:invGamma/>
                        <a:alpha val="0"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1" i="1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华文细黑" panose="02010600040101010101" pitchFamily="2" charset="-122"/>
                    <a:cs typeface="+mn-cs"/>
                  </a:endParaRPr>
                </a:p>
              </p:txBody>
            </p:sp>
          </p:grpSp>
        </p:grpSp>
        <p:grpSp>
          <p:nvGrpSpPr>
            <p:cNvPr id="14" name="Group 3"/>
            <p:cNvGrpSpPr/>
            <p:nvPr/>
          </p:nvGrpSpPr>
          <p:grpSpPr>
            <a:xfrm>
              <a:off x="2903" y="7548"/>
              <a:ext cx="10811" cy="988"/>
              <a:chOff x="912" y="1104"/>
              <a:chExt cx="4626" cy="395"/>
            </a:xfrm>
          </p:grpSpPr>
          <p:sp>
            <p:nvSpPr>
              <p:cNvPr id="15" name="AutoShape 4"/>
              <p:cNvSpPr/>
              <p:nvPr/>
            </p:nvSpPr>
            <p:spPr>
              <a:xfrm>
                <a:off x="997" y="1416"/>
                <a:ext cx="4269" cy="83"/>
              </a:xfrm>
              <a:custGeom>
                <a:avLst/>
                <a:gdLst>
                  <a:gd name="txL" fmla="*/ 1933 w 21600"/>
                  <a:gd name="txT" fmla="*/ 1822 h 21600"/>
                  <a:gd name="txR" fmla="*/ 19667 w 21600"/>
                  <a:gd name="txB" fmla="*/ 19778 h 21600"/>
                </a:gdLst>
                <a:ahLst/>
                <a:cxnLst>
                  <a:cxn ang="0">
                    <a:pos x="4243" y="42"/>
                  </a:cxn>
                  <a:cxn ang="0">
                    <a:pos x="2135" y="83"/>
                  </a:cxn>
                  <a:cxn ang="0">
                    <a:pos x="26" y="42"/>
                  </a:cxn>
                  <a:cxn ang="0">
                    <a:pos x="2135" y="0"/>
                  </a:cxn>
                </a:cxnLst>
                <a:rect l="txL" t="txT" r="txR" b="txB"/>
                <a:pathLst>
                  <a:path w="21600" h="21600">
                    <a:moveTo>
                      <a:pt x="0" y="0"/>
                    </a:moveTo>
                    <a:lnTo>
                      <a:pt x="263" y="21600"/>
                    </a:lnTo>
                    <a:lnTo>
                      <a:pt x="21337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333333">
                      <a:alpha val="50000"/>
                    </a:srgbClr>
                  </a:gs>
                  <a:gs pos="100000">
                    <a:schemeClr val="bg1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16" name="Group 5"/>
              <p:cNvGrpSpPr/>
              <p:nvPr/>
            </p:nvGrpSpPr>
            <p:grpSpPr>
              <a:xfrm>
                <a:off x="912" y="1104"/>
                <a:ext cx="4626" cy="333"/>
                <a:chOff x="912" y="1104"/>
                <a:chExt cx="4626" cy="333"/>
              </a:xfrm>
            </p:grpSpPr>
            <p:sp>
              <p:nvSpPr>
                <p:cNvPr id="18" name="AutoShape 6"/>
                <p:cNvSpPr/>
                <p:nvPr/>
              </p:nvSpPr>
              <p:spPr>
                <a:xfrm>
                  <a:off x="912" y="1104"/>
                  <a:ext cx="4626" cy="333"/>
                </a:xfrm>
                <a:prstGeom prst="roundRect">
                  <a:avLst>
                    <a:gd name="adj" fmla="val 5444"/>
                  </a:avLst>
                </a:prstGeom>
                <a:ln>
                  <a:headEnd type="none" w="med" len="med"/>
                  <a:tailEnd type="none" w="med" len="med"/>
                </a:ln>
              </p:spPr>
              <p:style>
                <a:lnRef idx="0">
                  <a:schemeClr val="accent5"/>
                </a:lnRef>
                <a:fillRef idx="3">
                  <a:schemeClr val="accent5"/>
                </a:fillRef>
                <a:effectRef idx="3">
                  <a:schemeClr val="accent5"/>
                </a:effectRef>
                <a:fontRef idx="minor">
                  <a:schemeClr val="lt1"/>
                </a:fontRef>
              </p:style>
              <p:txBody>
                <a:bodyPr wrap="none" anchor="ctr"/>
                <a:lstStyle/>
                <a:p>
                  <a:pPr marL="1262380" indent="-638175" algn="l" eaLnBrk="1" hangingPunct="1">
                    <a:spcBef>
                      <a:spcPct val="20000"/>
                    </a:spcBef>
                    <a:buClr>
                      <a:srgbClr val="E1B40C"/>
                    </a:buClr>
                    <a:buFont typeface="Wingdings" panose="05000000000000000000" pitchFamily="2" charset="2"/>
                  </a:pPr>
                  <a:r>
                    <a:rPr lang="zh-CN" altLang="en-US" sz="2400" b="1" i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宋体" panose="02010600030101010101" pitchFamily="2" charset="-122"/>
                      <a:ea typeface="宋体" panose="02010600030101010101" pitchFamily="2" charset="-122"/>
                    </a:rPr>
                    <a:t>受迫振动和共振</a:t>
                  </a:r>
                </a:p>
              </p:txBody>
            </p:sp>
            <p:sp>
              <p:nvSpPr>
                <p:cNvPr id="19" name="AutoShape 7"/>
                <p:cNvSpPr>
                  <a:spLocks noChangeArrowheads="1"/>
                </p:cNvSpPr>
                <p:nvPr/>
              </p:nvSpPr>
              <p:spPr bwMode="auto">
                <a:xfrm>
                  <a:off x="1020" y="1106"/>
                  <a:ext cx="4225" cy="56"/>
                </a:xfrm>
                <a:prstGeom prst="roundRect">
                  <a:avLst>
                    <a:gd name="adj" fmla="val 11273"/>
                  </a:avLst>
                </a:prstGeom>
                <a:gradFill rotWithShape="1">
                  <a:gsLst>
                    <a:gs pos="0">
                      <a:schemeClr val="bg1">
                        <a:alpha val="75000"/>
                      </a:schemeClr>
                    </a:gs>
                    <a:gs pos="100000">
                      <a:schemeClr val="bg1">
                        <a:gamma/>
                        <a:tint val="0"/>
                        <a:invGamma/>
                        <a:alpha val="0"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1" i="1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华文细黑" panose="02010600040101010101" pitchFamily="2" charset="-122"/>
                    <a:cs typeface="+mn-cs"/>
                  </a:endParaRPr>
                </a:p>
              </p:txBody>
            </p:sp>
          </p:grpSp>
        </p:grpSp>
      </p:grpSp>
      <p:sp>
        <p:nvSpPr>
          <p:cNvPr id="11266" name="文本框 5"/>
          <p:cNvSpPr txBox="1"/>
          <p:nvPr/>
        </p:nvSpPr>
        <p:spPr>
          <a:xfrm>
            <a:off x="2117" y="1384300"/>
            <a:ext cx="12181416" cy="112395"/>
          </a:xfrm>
          <a:prstGeom prst="rect">
            <a:avLst/>
          </a:prstGeom>
          <a:solidFill>
            <a:srgbClr val="AFABAB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endParaRPr lang="zh-CN" altLang="en-US" sz="135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0113" name="标题 1"/>
          <p:cNvSpPr txBox="1">
            <a:spLocks noGrp="1" noChangeArrowheads="1"/>
          </p:cNvSpPr>
          <p:nvPr/>
        </p:nvSpPr>
        <p:spPr bwMode="auto">
          <a:xfrm>
            <a:off x="1035050" y="621665"/>
            <a:ext cx="3769360" cy="685165"/>
          </a:xfrm>
          <a:prstGeom prst="rect">
            <a:avLst/>
          </a:prstGeom>
          <a:solidFill>
            <a:schemeClr val="bg1">
              <a:lumMod val="75000"/>
            </a:schemeClr>
          </a:solidFill>
          <a:effectLst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lvl1pPr algn="ctr" defTabSz="1219200" rtl="0" eaLnBrk="1" latinLnBrk="0" hangingPunct="1">
              <a:spcBef>
                <a:spcPct val="0"/>
              </a:spcBef>
              <a:buNone/>
              <a:defRPr sz="586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eaLnBrk="1" fontAlgn="base" hangingPunct="1">
              <a:buClrTx/>
              <a:buSzTx/>
              <a:buFontTx/>
            </a:pPr>
            <a:r>
              <a:rPr lang="en-US" altLang="zh-CN" sz="3200" strike="noStrike" kern="120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Light" panose="020B0502040204020203" pitchFamily="34" charset="0"/>
                <a:ea typeface="微软雅黑" panose="020B0503020204020204" charset="-122"/>
                <a:cs typeface="+mn-cs"/>
                <a:sym typeface="+mn-ea"/>
              </a:rPr>
              <a:t>         </a:t>
            </a:r>
            <a:r>
              <a:rPr lang="zh-CN" altLang="en-US" sz="3200" strike="noStrike" kern="120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Light" panose="020B0502040204020203" pitchFamily="34" charset="0"/>
                <a:ea typeface="微软雅黑" panose="020B0503020204020204" charset="-122"/>
                <a:cs typeface="+mn-cs"/>
                <a:sym typeface="+mn-ea"/>
              </a:rPr>
              <a:t>考点简介</a:t>
            </a: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文本框 5"/>
          <p:cNvSpPr txBox="1"/>
          <p:nvPr/>
        </p:nvSpPr>
        <p:spPr>
          <a:xfrm>
            <a:off x="2117" y="1384300"/>
            <a:ext cx="12181416" cy="112395"/>
          </a:xfrm>
          <a:prstGeom prst="rect">
            <a:avLst/>
          </a:prstGeom>
          <a:solidFill>
            <a:srgbClr val="AFABAB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endParaRPr lang="zh-CN" altLang="en-US" sz="135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750570" y="2018030"/>
            <a:ext cx="10622915" cy="230695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数据处理与分析</a:t>
            </a:r>
          </a:p>
          <a:p>
            <a:pPr indent="0" fontAlgn="auto">
              <a:lnSpc>
                <a:spcPct val="150000"/>
              </a:lnSpc>
            </a:pPr>
            <a:r>
              <a:rPr lang="zh-CN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①数据处理</a:t>
            </a:r>
          </a:p>
          <a:p>
            <a:pPr indent="0" fontAlgn="auto">
              <a:lnSpc>
                <a:spcPct val="150000"/>
              </a:lnSpc>
            </a:pPr>
            <a:r>
              <a:rPr lang="zh-CN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a．公式法：算出重力加速度g的值，再算出g的平均值．</a:t>
            </a:r>
          </a:p>
          <a:p>
            <a:pPr indent="0" fontAlgn="auto">
              <a:lnSpc>
                <a:spcPct val="150000"/>
              </a:lnSpc>
            </a:pPr>
            <a:r>
              <a:rPr lang="zh-CN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b．图象法：作出l­T2图象求g值．</a:t>
            </a:r>
          </a:p>
        </p:txBody>
      </p:sp>
      <p:sp>
        <p:nvSpPr>
          <p:cNvPr id="6" name="标题 1"/>
          <p:cNvSpPr txBox="1">
            <a:spLocks noGrp="1" noChangeArrowheads="1"/>
          </p:cNvSpPr>
          <p:nvPr/>
        </p:nvSpPr>
        <p:spPr bwMode="auto">
          <a:xfrm>
            <a:off x="750570" y="621665"/>
            <a:ext cx="7271385" cy="685165"/>
          </a:xfrm>
          <a:prstGeom prst="rect">
            <a:avLst/>
          </a:prstGeom>
          <a:solidFill>
            <a:schemeClr val="bg1">
              <a:lumMod val="75000"/>
            </a:schemeClr>
          </a:solidFill>
          <a:effectLst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lvl1pPr algn="ctr" defTabSz="1219200" rtl="0" eaLnBrk="1" latinLnBrk="0" hangingPunct="1">
              <a:spcBef>
                <a:spcPct val="0"/>
              </a:spcBef>
              <a:buNone/>
              <a:defRPr sz="586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eaLnBrk="1" fontAlgn="base" hangingPunct="1">
              <a:buClrTx/>
              <a:buSzTx/>
              <a:buFontTx/>
            </a:pPr>
            <a:r>
              <a:rPr lang="zh-CN" altLang="en-US" sz="3200" strike="noStrike" kern="120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Light" panose="020B0502040204020203" pitchFamily="34" charset="0"/>
                <a:ea typeface="微软雅黑" panose="020B0503020204020204" charset="-122"/>
                <a:cs typeface="+mn-cs"/>
                <a:sym typeface="+mn-ea"/>
              </a:rPr>
              <a:t>三、</a:t>
            </a:r>
            <a:r>
              <a:rPr lang="zh-CN" altLang="en-US" sz="3200" strike="noStrike" kern="120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Light" panose="020B0502040204020203" pitchFamily="34" charset="0"/>
                <a:ea typeface="微软雅黑" panose="020B0503020204020204" charset="-122"/>
                <a:cs typeface="+mn-cs"/>
                <a:sym typeface="+mn-ea"/>
              </a:rPr>
              <a:t> 单摆　</a:t>
            </a: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文本框 5"/>
          <p:cNvSpPr txBox="1"/>
          <p:nvPr/>
        </p:nvSpPr>
        <p:spPr>
          <a:xfrm>
            <a:off x="2117" y="1384300"/>
            <a:ext cx="12181416" cy="112395"/>
          </a:xfrm>
          <a:prstGeom prst="rect">
            <a:avLst/>
          </a:prstGeom>
          <a:solidFill>
            <a:srgbClr val="AFABAB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endParaRPr lang="zh-CN" altLang="en-US" sz="135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876300" y="1728470"/>
            <a:ext cx="1526540" cy="4603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indent="0"/>
            <a:r>
              <a:rPr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误差分析</a:t>
            </a:r>
          </a:p>
        </p:txBody>
      </p:sp>
      <p:sp>
        <p:nvSpPr>
          <p:cNvPr id="6" name="标题 1"/>
          <p:cNvSpPr txBox="1">
            <a:spLocks noGrp="1" noChangeArrowheads="1"/>
          </p:cNvSpPr>
          <p:nvPr/>
        </p:nvSpPr>
        <p:spPr bwMode="auto">
          <a:xfrm>
            <a:off x="750570" y="621665"/>
            <a:ext cx="7271385" cy="685165"/>
          </a:xfrm>
          <a:prstGeom prst="rect">
            <a:avLst/>
          </a:prstGeom>
          <a:solidFill>
            <a:schemeClr val="bg1">
              <a:lumMod val="75000"/>
            </a:schemeClr>
          </a:solidFill>
          <a:effectLst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lvl1pPr algn="ctr" defTabSz="1219200" rtl="0" eaLnBrk="1" latinLnBrk="0" hangingPunct="1">
              <a:spcBef>
                <a:spcPct val="0"/>
              </a:spcBef>
              <a:buNone/>
              <a:defRPr sz="586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eaLnBrk="1" fontAlgn="base" hangingPunct="1">
              <a:buClrTx/>
              <a:buSzTx/>
              <a:buFontTx/>
            </a:pPr>
            <a:r>
              <a:rPr lang="zh-CN" altLang="en-US" sz="3200" strike="noStrike" kern="120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Light" panose="020B0502040204020203" pitchFamily="34" charset="0"/>
                <a:ea typeface="微软雅黑" panose="020B0503020204020204" charset="-122"/>
                <a:cs typeface="+mn-cs"/>
                <a:sym typeface="+mn-ea"/>
              </a:rPr>
              <a:t>三、</a:t>
            </a:r>
            <a:r>
              <a:rPr lang="zh-CN" altLang="en-US" sz="3200" strike="noStrike" kern="120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Light" panose="020B0502040204020203" pitchFamily="34" charset="0"/>
                <a:ea typeface="微软雅黑" panose="020B0503020204020204" charset="-122"/>
                <a:cs typeface="+mn-cs"/>
                <a:sym typeface="+mn-ea"/>
              </a:rPr>
              <a:t> 单摆　</a:t>
            </a:r>
          </a:p>
        </p:txBody>
      </p:sp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1778635" y="2312035"/>
          <a:ext cx="9329420" cy="42037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64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409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237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4137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2400" b="1" i="1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产生原因</a:t>
                      </a:r>
                      <a:endParaRPr lang="en-US" altLang="en-US" sz="2400" b="1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减小方法</a:t>
                      </a:r>
                      <a:endParaRPr lang="en-US" altLang="en-US" sz="2400" b="1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084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偶然误差</a:t>
                      </a:r>
                      <a:endParaRPr lang="en-US" altLang="en-US" sz="2400" b="1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测量时间(单摆周期)及摆长时产生误差</a:t>
                      </a:r>
                      <a:endParaRPr lang="en-US" altLang="en-US" sz="2400" b="1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①</a:t>
                      </a:r>
                      <a:r>
                        <a:rPr lang="en-US" sz="2400" b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多次测量再求平均值</a:t>
                      </a:r>
                      <a:r>
                        <a:rPr lang="en-US" sz="2400" b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②</a:t>
                      </a:r>
                      <a:r>
                        <a:rPr lang="en-US" sz="2400" b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计时从单摆经过平衡位置时开始</a:t>
                      </a:r>
                      <a:endParaRPr lang="en-US" altLang="en-US" sz="2400" b="1">
                        <a:latin typeface="Times New Roman" panose="02020603050405020304" pitchFamily="18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8148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系统误差</a:t>
                      </a:r>
                      <a:endParaRPr lang="en-US" altLang="en-US" sz="2400" b="1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主要来源于单摆模型本身</a:t>
                      </a:r>
                      <a:endParaRPr lang="en-US" altLang="en-US" sz="2400" b="1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400" b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①摆球要选体积小，密度大的②最大摆角要小于10°</a:t>
                      </a:r>
                      <a:endParaRPr lang="en-US" altLang="en-US" sz="2400" b="1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circl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标题 1"/>
          <p:cNvSpPr txBox="1">
            <a:spLocks noGrp="1" noChangeArrowheads="1"/>
          </p:cNvSpPr>
          <p:nvPr/>
        </p:nvSpPr>
        <p:spPr bwMode="auto">
          <a:xfrm>
            <a:off x="750570" y="621665"/>
            <a:ext cx="7007860" cy="685165"/>
          </a:xfrm>
          <a:prstGeom prst="rect">
            <a:avLst/>
          </a:prstGeom>
          <a:solidFill>
            <a:schemeClr val="bg1">
              <a:lumMod val="75000"/>
            </a:schemeClr>
          </a:solidFill>
          <a:effectLst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lvl1pPr algn="ctr" defTabSz="1219200" rtl="0" eaLnBrk="1" latinLnBrk="0" hangingPunct="1">
              <a:spcBef>
                <a:spcPct val="0"/>
              </a:spcBef>
              <a:buNone/>
              <a:defRPr sz="586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eaLnBrk="1" fontAlgn="base" hangingPunct="1">
              <a:buClrTx/>
              <a:buSzTx/>
              <a:buFontTx/>
            </a:pPr>
            <a:r>
              <a:rPr lang="zh-CN" altLang="en-US" sz="3200" strike="noStrike" kern="120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Light" panose="020B0502040204020203" pitchFamily="34" charset="0"/>
                <a:ea typeface="微软雅黑" panose="020B0503020204020204" charset="-122"/>
                <a:cs typeface="+mn-cs"/>
                <a:sym typeface="+mn-ea"/>
              </a:rPr>
              <a:t>四、</a:t>
            </a:r>
            <a:r>
              <a:rPr lang="zh-CN" altLang="en-US" sz="3200" strike="noStrike" kern="120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Light" panose="020B0502040204020203" pitchFamily="34" charset="0"/>
                <a:ea typeface="微软雅黑" panose="020B0503020204020204" charset="-122"/>
                <a:cs typeface="+mn-cs"/>
                <a:sym typeface="+mn-ea"/>
              </a:rPr>
              <a:t>受迫振动和共振</a:t>
            </a:r>
          </a:p>
        </p:txBody>
      </p:sp>
      <p:sp>
        <p:nvSpPr>
          <p:cNvPr id="11266" name="文本框 5"/>
          <p:cNvSpPr txBox="1"/>
          <p:nvPr/>
        </p:nvSpPr>
        <p:spPr>
          <a:xfrm>
            <a:off x="2117" y="1384300"/>
            <a:ext cx="12181416" cy="112395"/>
          </a:xfrm>
          <a:prstGeom prst="rect">
            <a:avLst/>
          </a:prstGeom>
          <a:solidFill>
            <a:srgbClr val="AFABAB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endParaRPr lang="zh-CN" altLang="en-US" sz="135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50570" y="1690370"/>
            <a:ext cx="5652770" cy="4603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 anchor="t">
            <a:spAutoFit/>
          </a:bodyPr>
          <a:lstStyle/>
          <a:p>
            <a:pPr indent="266700" algn="l"/>
            <a:r>
              <a:rPr lang="zh-CN" sz="24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自由振动、受迫振动和共振的关系比较</a:t>
            </a:r>
          </a:p>
        </p:txBody>
      </p:sp>
      <p:pic>
        <p:nvPicPr>
          <p:cNvPr id="2" name="图片 -214748039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9590" y="2316480"/>
            <a:ext cx="8593455" cy="43497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文本框 5"/>
          <p:cNvSpPr txBox="1"/>
          <p:nvPr/>
        </p:nvSpPr>
        <p:spPr>
          <a:xfrm>
            <a:off x="2117" y="1384300"/>
            <a:ext cx="12181416" cy="112395"/>
          </a:xfrm>
          <a:prstGeom prst="rect">
            <a:avLst/>
          </a:prstGeom>
          <a:solidFill>
            <a:srgbClr val="AFABAB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endParaRPr lang="zh-CN" altLang="en-US" sz="135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" name="标题 1"/>
          <p:cNvSpPr txBox="1">
            <a:spLocks noGrp="1" noChangeArrowheads="1"/>
          </p:cNvSpPr>
          <p:nvPr/>
        </p:nvSpPr>
        <p:spPr bwMode="auto">
          <a:xfrm>
            <a:off x="750570" y="621665"/>
            <a:ext cx="7007860" cy="685165"/>
          </a:xfrm>
          <a:prstGeom prst="rect">
            <a:avLst/>
          </a:prstGeom>
          <a:solidFill>
            <a:schemeClr val="bg1">
              <a:lumMod val="75000"/>
            </a:schemeClr>
          </a:solidFill>
          <a:effectLst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lvl1pPr algn="ctr" defTabSz="1219200" rtl="0" eaLnBrk="1" latinLnBrk="0" hangingPunct="1">
              <a:spcBef>
                <a:spcPct val="0"/>
              </a:spcBef>
              <a:buNone/>
              <a:defRPr sz="586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eaLnBrk="1" fontAlgn="base" hangingPunct="1">
              <a:buClrTx/>
              <a:buSzTx/>
              <a:buFontTx/>
            </a:pPr>
            <a:r>
              <a:rPr lang="zh-CN" altLang="en-US" sz="3200" strike="noStrike" kern="120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Light" panose="020B0502040204020203" pitchFamily="34" charset="0"/>
                <a:ea typeface="微软雅黑" panose="020B0503020204020204" charset="-122"/>
                <a:cs typeface="+mn-cs"/>
                <a:sym typeface="+mn-ea"/>
              </a:rPr>
              <a:t>四、</a:t>
            </a:r>
            <a:r>
              <a:rPr lang="zh-CN" altLang="en-US" sz="3200" strike="noStrike" kern="120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Light" panose="020B0502040204020203" pitchFamily="34" charset="0"/>
                <a:ea typeface="微软雅黑" panose="020B0503020204020204" charset="-122"/>
                <a:cs typeface="+mn-cs"/>
                <a:sym typeface="+mn-ea"/>
              </a:rPr>
              <a:t>受迫振动和共振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750570" y="1690370"/>
            <a:ext cx="5652770" cy="4603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 anchor="t">
            <a:spAutoFit/>
          </a:bodyPr>
          <a:lstStyle/>
          <a:p>
            <a:pPr indent="266700" algn="l"/>
            <a:r>
              <a:rPr lang="zh-CN" sz="24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自由振动、受迫振动和共振的关系比较</a:t>
            </a:r>
          </a:p>
        </p:txBody>
      </p:sp>
      <p:pic>
        <p:nvPicPr>
          <p:cNvPr id="4" name="图片 -214748039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3090" y="2631440"/>
            <a:ext cx="9086215" cy="286258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circl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1" name="Object 2" descr="image26"/>
          <p:cNvGraphicFramePr>
            <a:graphicFrameLocks noChangeAspect="1"/>
          </p:cNvGraphicFramePr>
          <p:nvPr/>
        </p:nvGraphicFramePr>
        <p:xfrm>
          <a:off x="811054" y="3108802"/>
          <a:ext cx="11359515" cy="1898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r:id="rId3" imgW="11658600" imgH="200025" progId="Word.Document.12">
                  <p:embed/>
                </p:oleObj>
              </mc:Choice>
              <mc:Fallback>
                <p:oleObj r:id="rId3" imgW="11658600" imgH="200025" progId="Word.Document.12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11054" y="3108802"/>
                        <a:ext cx="11359515" cy="18986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6" name="文本框 5"/>
          <p:cNvSpPr txBox="1"/>
          <p:nvPr/>
        </p:nvSpPr>
        <p:spPr>
          <a:xfrm>
            <a:off x="2117" y="1384300"/>
            <a:ext cx="12181416" cy="112395"/>
          </a:xfrm>
          <a:prstGeom prst="rect">
            <a:avLst/>
          </a:prstGeom>
          <a:solidFill>
            <a:srgbClr val="AFABAB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endParaRPr lang="zh-CN" altLang="en-US" sz="135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标题 1"/>
          <p:cNvSpPr txBox="1">
            <a:spLocks noGrp="1" noChangeArrowheads="1"/>
          </p:cNvSpPr>
          <p:nvPr/>
        </p:nvSpPr>
        <p:spPr bwMode="auto">
          <a:xfrm>
            <a:off x="750570" y="621665"/>
            <a:ext cx="7007860" cy="685165"/>
          </a:xfrm>
          <a:prstGeom prst="rect">
            <a:avLst/>
          </a:prstGeom>
          <a:solidFill>
            <a:schemeClr val="bg1">
              <a:lumMod val="75000"/>
            </a:schemeClr>
          </a:solidFill>
          <a:effectLst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lvl1pPr algn="ctr" defTabSz="1219200" rtl="0" eaLnBrk="1" latinLnBrk="0" hangingPunct="1">
              <a:spcBef>
                <a:spcPct val="0"/>
              </a:spcBef>
              <a:buNone/>
              <a:defRPr sz="586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eaLnBrk="1" fontAlgn="base" hangingPunct="1">
              <a:buClrTx/>
              <a:buSzTx/>
              <a:buFontTx/>
            </a:pPr>
            <a:r>
              <a:rPr lang="zh-CN" altLang="en-US" sz="3200" strike="noStrike" kern="120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Light" panose="020B0502040204020203" pitchFamily="34" charset="0"/>
                <a:ea typeface="微软雅黑" panose="020B0503020204020204" charset="-122"/>
                <a:cs typeface="+mn-cs"/>
                <a:sym typeface="+mn-ea"/>
              </a:rPr>
              <a:t>四、</a:t>
            </a:r>
            <a:r>
              <a:rPr lang="zh-CN" altLang="en-US" sz="3200" strike="noStrike" kern="120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Light" panose="020B0502040204020203" pitchFamily="34" charset="0"/>
                <a:ea typeface="微软雅黑" panose="020B0503020204020204" charset="-122"/>
                <a:cs typeface="+mn-cs"/>
                <a:sym typeface="+mn-ea"/>
              </a:rPr>
              <a:t>受迫振动和共振</a:t>
            </a:r>
          </a:p>
        </p:txBody>
      </p:sp>
      <p:sp>
        <p:nvSpPr>
          <p:cNvPr id="101" name="文本框 100"/>
          <p:cNvSpPr txBox="1"/>
          <p:nvPr/>
        </p:nvSpPr>
        <p:spPr>
          <a:xfrm>
            <a:off x="1168400" y="1831975"/>
            <a:ext cx="2039620" cy="4603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0"/>
            <a:r>
              <a:rPr lang="zh-CN" sz="2400" b="1">
                <a:latin typeface="宋体" panose="02010600030101010101" pitchFamily="2" charset="-122"/>
                <a:ea typeface="宋体" panose="02010600030101010101" pitchFamily="2" charset="-122"/>
              </a:rPr>
              <a:t>对共振的理解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168400" y="2526030"/>
            <a:ext cx="7155180" cy="396938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共振曲线：如图所示，横坐标为驱动力频率</a:t>
            </a:r>
            <a:r>
              <a:rPr lang="en-US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，纵坐标为振幅</a:t>
            </a:r>
            <a:r>
              <a:rPr lang="en-US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A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.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它直观地反映了驱动力频率对某固有频率为</a:t>
            </a:r>
            <a:r>
              <a:rPr lang="en-US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lang="en-US" sz="240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0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的振动系统受迫振动振幅的影响，由图可知，</a:t>
            </a:r>
            <a:r>
              <a:rPr lang="en-US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与</a:t>
            </a:r>
            <a:r>
              <a:rPr lang="en-US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lang="en-US" sz="240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0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越接近，振幅</a:t>
            </a:r>
            <a:r>
              <a:rPr lang="en-US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A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越大；当</a:t>
            </a:r>
            <a:r>
              <a:rPr lang="en-US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＝</a:t>
            </a:r>
            <a:r>
              <a:rPr lang="en-US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lang="en-US" sz="240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0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时，振幅</a:t>
            </a:r>
            <a:r>
              <a:rPr lang="en-US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A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最大．</a:t>
            </a:r>
          </a:p>
          <a:p>
            <a:pPr fontAlgn="auto">
              <a:lnSpc>
                <a:spcPct val="150000"/>
              </a:lnSpc>
            </a:pPr>
            <a:endParaRPr lang="zh-CN" sz="24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受迫振动中系统能量的转化：做受迫振动的系统的机械能不守恒，系统与外界时刻进行能量交换．</a:t>
            </a:r>
            <a:endParaRPr lang="zh-CN" altLang="en-US" sz="24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" name="图片 -2147480397" descr="E:\电子稿\红对勾（罗卫东）\3.5\2019高三讲与练物理书教师成品课件\WPC1087.TIF"/>
          <p:cNvPicPr>
            <a:picLocks noChangeAspect="1"/>
          </p:cNvPicPr>
          <p:nvPr/>
        </p:nvPicPr>
        <p:blipFill>
          <a:blip r:embed="rId5" r:link="rId6"/>
          <a:stretch>
            <a:fillRect/>
          </a:stretch>
        </p:blipFill>
        <p:spPr>
          <a:xfrm>
            <a:off x="8689975" y="2651125"/>
            <a:ext cx="3139440" cy="29749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8"/>
          <p:cNvSpPr/>
          <p:nvPr/>
        </p:nvSpPr>
        <p:spPr>
          <a:xfrm>
            <a:off x="351155" y="1873250"/>
            <a:ext cx="11166475" cy="341503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>
            <a:spAutoFit/>
          </a:bodyPr>
          <a:lstStyle>
            <a:lvl1pPr marL="342900" indent="279400" algn="just" defTabSz="898525" rtl="0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•"/>
              <a:tabLst>
                <a:tab pos="5465445" algn="l"/>
                <a:tab pos="10226675" algn="l"/>
              </a:tabLst>
              <a:defRPr sz="2400" b="1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1184275" indent="-285750" algn="just" defTabSz="898525" rtl="0" eaLnBrk="0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–"/>
              <a:tabLst>
                <a:tab pos="5465445" algn="l"/>
                <a:tab pos="10226675" algn="l"/>
              </a:tabLst>
              <a:defRPr sz="24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592580" indent="-228600" algn="just" defTabSz="898525" rtl="0" eaLnBrk="0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Char char="•"/>
              <a:tabLst>
                <a:tab pos="5465445" algn="l"/>
                <a:tab pos="10226675" algn="l"/>
              </a:tabLst>
              <a:defRPr sz="24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2000250" indent="-228600" algn="just" defTabSz="898525" rtl="0" eaLnBrk="0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buChar char="–"/>
              <a:tabLst>
                <a:tab pos="5465445" algn="l"/>
                <a:tab pos="10226675" algn="l"/>
              </a:tabLst>
              <a:defRPr sz="24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408555" indent="-228600" algn="just" defTabSz="898525" rtl="0" eaLnBrk="0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5465445" algn="l"/>
                <a:tab pos="10226675" algn="l"/>
              </a:tabLst>
              <a:defRPr sz="24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865755" indent="-228600" algn="just" defTabSz="898525" rtl="0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tabLst>
                <a:tab pos="5465445" algn="l"/>
                <a:tab pos="10226675" algn="l"/>
              </a:tabLst>
              <a:defRPr sz="24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3322955" indent="-228600" algn="just" defTabSz="898525" rtl="0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tabLst>
                <a:tab pos="5465445" algn="l"/>
                <a:tab pos="10226675" algn="l"/>
              </a:tabLst>
              <a:defRPr sz="24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780155" indent="-228600" algn="just" defTabSz="898525" rtl="0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tabLst>
                <a:tab pos="5465445" algn="l"/>
                <a:tab pos="10226675" algn="l"/>
              </a:tabLst>
              <a:defRPr sz="24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4237355" indent="-228600" algn="just" defTabSz="898525" rtl="0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tabLst>
                <a:tab pos="5465445" algn="l"/>
                <a:tab pos="10226675" algn="l"/>
              </a:tabLst>
              <a:defRPr sz="24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marL="0" indent="0" defTabSz="898525" eaLnBrk="1">
              <a:lnSpc>
                <a:spcPct val="150000"/>
              </a:lnSpc>
              <a:buNone/>
              <a:tabLst>
                <a:tab pos="5465445" algn="l"/>
                <a:tab pos="10226675" algn="l"/>
              </a:tabLst>
            </a:pPr>
            <a:r>
              <a:rPr lang="en-US" altLang="zh-CN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zh-CN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（单选）</a:t>
            </a:r>
            <a:r>
              <a:rPr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一位游客在千岛湖边欲乘坐游船，当日风浪较大，游船上下浮动．可把游船浮动简化成竖直方向的简谐运动，振幅为20 cm，周期为3.0 s．当船上升到最高点时，甲板刚好与码头地面平齐．地面与甲板的高度差不超过10 cm时，游客能舒服地登船．在一个周期内，游客能舒服登船的时间是(　　)</a:t>
            </a:r>
          </a:p>
          <a:p>
            <a:pPr marL="0" indent="0" defTabSz="898525" eaLnBrk="1">
              <a:lnSpc>
                <a:spcPct val="150000"/>
              </a:lnSpc>
              <a:buNone/>
              <a:tabLst>
                <a:tab pos="5465445" algn="l"/>
                <a:tab pos="10226675" algn="l"/>
              </a:tabLst>
            </a:pPr>
            <a:r>
              <a:rPr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A．0.5 s　　　　　	B．0.75 s</a:t>
            </a:r>
          </a:p>
          <a:p>
            <a:pPr marL="0" indent="0" defTabSz="898525" eaLnBrk="1">
              <a:lnSpc>
                <a:spcPct val="150000"/>
              </a:lnSpc>
              <a:buNone/>
              <a:tabLst>
                <a:tab pos="5465445" algn="l"/>
                <a:tab pos="10226675" algn="l"/>
              </a:tabLst>
            </a:pPr>
            <a:r>
              <a:rPr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C．1.0 s  	D．1.5 s</a:t>
            </a:r>
          </a:p>
        </p:txBody>
      </p:sp>
      <p:sp>
        <p:nvSpPr>
          <p:cNvPr id="11266" name="文本框 5"/>
          <p:cNvSpPr txBox="1"/>
          <p:nvPr/>
        </p:nvSpPr>
        <p:spPr>
          <a:xfrm>
            <a:off x="2117" y="1384300"/>
            <a:ext cx="12181416" cy="112395"/>
          </a:xfrm>
          <a:prstGeom prst="rect">
            <a:avLst/>
          </a:prstGeom>
          <a:solidFill>
            <a:srgbClr val="AFABAB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endParaRPr lang="zh-CN" altLang="en-US" sz="135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333105" y="3723640"/>
            <a:ext cx="44323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32769" name="标题 8"/>
          <p:cNvSpPr>
            <a:spLocks noGrp="1"/>
          </p:cNvSpPr>
          <p:nvPr/>
        </p:nvSpPr>
        <p:spPr>
          <a:xfrm>
            <a:off x="825500" y="664845"/>
            <a:ext cx="2277745" cy="570865"/>
          </a:xfrm>
          <a:prstGeom prst="rect">
            <a:avLst/>
          </a:prstGeom>
          <a:solidFill>
            <a:srgbClr val="BFBFBF"/>
          </a:solidFill>
        </p:spPr>
        <p:txBody>
          <a:bodyPr vert="horz" wrap="square" lIns="121920" tIns="60960" rIns="121920" bIns="60960" rtlCol="0" anchor="ctr">
            <a:normAutofit fontScale="90000" lnSpcReduction="10000"/>
          </a:bodyPr>
          <a:lstStyle>
            <a:lvl1pPr algn="ctr" defTabSz="1219200" rtl="0" eaLnBrk="1" latinLnBrk="0" hangingPunct="1">
              <a:spcBef>
                <a:spcPct val="0"/>
              </a:spcBef>
              <a:buNone/>
              <a:defRPr sz="586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1" hangingPunct="1"/>
            <a:r>
              <a:rPr lang="zh-CN" altLang="en-US" sz="3555">
                <a:ea typeface="宋体" panose="02010600030101010101" pitchFamily="2" charset="-122"/>
              </a:rPr>
              <a:t>课堂巩固</a:t>
            </a: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/>
          <p:nvPr/>
        </p:nvSpPr>
        <p:spPr>
          <a:xfrm>
            <a:off x="441325" y="2162493"/>
            <a:ext cx="11301413" cy="215836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>
            <a:spAutoFit/>
          </a:bodyPr>
          <a:lstStyle>
            <a:lvl1pPr marL="342900" indent="279400" algn="just" defTabSz="898525" rtl="0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•"/>
              <a:tabLst>
                <a:tab pos="5465445" algn="l"/>
                <a:tab pos="10226675" algn="l"/>
              </a:tabLst>
              <a:defRPr sz="2400" b="1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1184275" indent="-285750" algn="just" defTabSz="898525" rtl="0" eaLnBrk="0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–"/>
              <a:tabLst>
                <a:tab pos="5465445" algn="l"/>
                <a:tab pos="10226675" algn="l"/>
              </a:tabLst>
              <a:defRPr sz="24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592580" indent="-228600" algn="just" defTabSz="898525" rtl="0" eaLnBrk="0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Char char="•"/>
              <a:tabLst>
                <a:tab pos="5465445" algn="l"/>
                <a:tab pos="10226675" algn="l"/>
              </a:tabLst>
              <a:defRPr sz="24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2000250" indent="-228600" algn="just" defTabSz="898525" rtl="0" eaLnBrk="0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buChar char="–"/>
              <a:tabLst>
                <a:tab pos="5465445" algn="l"/>
                <a:tab pos="10226675" algn="l"/>
              </a:tabLst>
              <a:defRPr sz="24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408555" indent="-228600" algn="just" defTabSz="898525" rtl="0" eaLnBrk="0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5465445" algn="l"/>
                <a:tab pos="10226675" algn="l"/>
              </a:tabLst>
              <a:defRPr sz="24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865755" indent="-228600" algn="just" defTabSz="898525" rtl="0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tabLst>
                <a:tab pos="5465445" algn="l"/>
                <a:tab pos="10226675" algn="l"/>
              </a:tabLst>
              <a:defRPr sz="24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3322955" indent="-228600" algn="just" defTabSz="898525" rtl="0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tabLst>
                <a:tab pos="5465445" algn="l"/>
                <a:tab pos="10226675" algn="l"/>
              </a:tabLst>
              <a:defRPr sz="24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780155" indent="-228600" algn="just" defTabSz="898525" rtl="0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tabLst>
                <a:tab pos="5465445" algn="l"/>
                <a:tab pos="10226675" algn="l"/>
              </a:tabLst>
              <a:defRPr sz="24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4237355" indent="-228600" algn="just" defTabSz="898525" rtl="0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tabLst>
                <a:tab pos="5465445" algn="l"/>
                <a:tab pos="10226675" algn="l"/>
              </a:tabLst>
              <a:defRPr sz="24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marL="0" indent="0" defTabSz="898525" eaLnBrk="1">
              <a:buNone/>
              <a:tabLst>
                <a:tab pos="5465445" algn="l"/>
                <a:tab pos="10226675" algn="l"/>
              </a:tabLst>
            </a:pPr>
            <a:r>
              <a:rPr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【答案】：</a:t>
            </a:r>
            <a:r>
              <a:rPr lang="en-US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endParaRPr>
              <a:solidFill>
                <a:srgbClr val="C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 defTabSz="898525" eaLnBrk="1">
              <a:buNone/>
              <a:tabLst>
                <a:tab pos="5465445" algn="l"/>
                <a:tab pos="10226675" algn="l"/>
              </a:tabLst>
            </a:pPr>
            <a:r>
              <a:rPr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【解析】：从平衡位置开始计时，游船的振动方程为x＝20sin cm，游客要舒服地登船需满足的条件Δx＝20－x≤10，解得0.25 s≤t≤1.25 s，故游客能舒服地登船的时间Δt＝1.0 s，选项C正确．</a:t>
            </a:r>
          </a:p>
        </p:txBody>
      </p:sp>
      <p:sp>
        <p:nvSpPr>
          <p:cNvPr id="11266" name="文本框 5"/>
          <p:cNvSpPr txBox="1"/>
          <p:nvPr/>
        </p:nvSpPr>
        <p:spPr>
          <a:xfrm>
            <a:off x="2117" y="1384300"/>
            <a:ext cx="12181416" cy="112395"/>
          </a:xfrm>
          <a:prstGeom prst="rect">
            <a:avLst/>
          </a:prstGeom>
          <a:solidFill>
            <a:srgbClr val="AFABAB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endParaRPr lang="zh-CN" altLang="en-US" sz="135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2769" name="标题 8"/>
          <p:cNvSpPr>
            <a:spLocks noGrp="1"/>
          </p:cNvSpPr>
          <p:nvPr/>
        </p:nvSpPr>
        <p:spPr>
          <a:xfrm>
            <a:off x="825500" y="664845"/>
            <a:ext cx="2277745" cy="570865"/>
          </a:xfrm>
          <a:prstGeom prst="rect">
            <a:avLst/>
          </a:prstGeom>
          <a:solidFill>
            <a:srgbClr val="BFBFBF"/>
          </a:solidFill>
        </p:spPr>
        <p:txBody>
          <a:bodyPr vert="horz" wrap="square" lIns="121920" tIns="60960" rIns="121920" bIns="60960" rtlCol="0" anchor="ctr">
            <a:normAutofit fontScale="90000" lnSpcReduction="10000"/>
          </a:bodyPr>
          <a:lstStyle>
            <a:lvl1pPr algn="ctr" defTabSz="1219200" rtl="0" eaLnBrk="1" latinLnBrk="0" hangingPunct="1">
              <a:spcBef>
                <a:spcPct val="0"/>
              </a:spcBef>
              <a:buNone/>
              <a:defRPr sz="586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1" hangingPunct="1"/>
            <a:r>
              <a:rPr lang="zh-CN" altLang="en-US" sz="3555">
                <a:ea typeface="宋体" panose="02010600030101010101" pitchFamily="2" charset="-122"/>
              </a:rPr>
              <a:t>课堂巩固</a:t>
            </a: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/>
          <p:nvPr/>
        </p:nvSpPr>
        <p:spPr>
          <a:xfrm>
            <a:off x="0" y="1687513"/>
            <a:ext cx="3098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0" hangingPunct="0"/>
            <a:endParaRPr lang="zh-CN" altLang="en-US"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11266" name="文本框 5"/>
          <p:cNvSpPr txBox="1"/>
          <p:nvPr/>
        </p:nvSpPr>
        <p:spPr>
          <a:xfrm>
            <a:off x="2117" y="1384300"/>
            <a:ext cx="12181416" cy="112395"/>
          </a:xfrm>
          <a:prstGeom prst="rect">
            <a:avLst/>
          </a:prstGeom>
          <a:solidFill>
            <a:srgbClr val="AFABAB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endParaRPr lang="zh-CN" altLang="en-US" sz="135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2769" name="标题 8"/>
          <p:cNvSpPr>
            <a:spLocks noGrp="1"/>
          </p:cNvSpPr>
          <p:nvPr/>
        </p:nvSpPr>
        <p:spPr>
          <a:xfrm>
            <a:off x="825500" y="664845"/>
            <a:ext cx="2277745" cy="570865"/>
          </a:xfrm>
          <a:prstGeom prst="rect">
            <a:avLst/>
          </a:prstGeom>
          <a:solidFill>
            <a:srgbClr val="BFBFBF"/>
          </a:solidFill>
        </p:spPr>
        <p:txBody>
          <a:bodyPr vert="horz" wrap="square" lIns="121920" tIns="60960" rIns="121920" bIns="60960" rtlCol="0" anchor="ctr">
            <a:normAutofit fontScale="90000" lnSpcReduction="10000"/>
          </a:bodyPr>
          <a:lstStyle>
            <a:lvl1pPr algn="ctr" defTabSz="1219200" rtl="0" eaLnBrk="1" latinLnBrk="0" hangingPunct="1">
              <a:spcBef>
                <a:spcPct val="0"/>
              </a:spcBef>
              <a:buNone/>
              <a:defRPr sz="586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1" hangingPunct="1"/>
            <a:r>
              <a:rPr lang="zh-CN" altLang="en-US" sz="3555">
                <a:ea typeface="宋体" panose="02010600030101010101" pitchFamily="2" charset="-122"/>
              </a:rPr>
              <a:t>课堂巩固</a:t>
            </a:r>
          </a:p>
        </p:txBody>
      </p:sp>
      <p:sp>
        <p:nvSpPr>
          <p:cNvPr id="14338" name="Rectangle 8"/>
          <p:cNvSpPr/>
          <p:nvPr/>
        </p:nvSpPr>
        <p:spPr>
          <a:xfrm>
            <a:off x="351155" y="1873250"/>
            <a:ext cx="11166475" cy="452310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>
            <a:spAutoFit/>
          </a:bodyPr>
          <a:lstStyle>
            <a:lvl1pPr marL="342900" indent="279400" algn="just" defTabSz="898525" rtl="0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•"/>
              <a:tabLst>
                <a:tab pos="5465445" algn="l"/>
                <a:tab pos="10226675" algn="l"/>
              </a:tabLst>
              <a:defRPr sz="2400" b="1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1184275" indent="-285750" algn="just" defTabSz="898525" rtl="0" eaLnBrk="0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–"/>
              <a:tabLst>
                <a:tab pos="5465445" algn="l"/>
                <a:tab pos="10226675" algn="l"/>
              </a:tabLst>
              <a:defRPr sz="24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592580" indent="-228600" algn="just" defTabSz="898525" rtl="0" eaLnBrk="0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Char char="•"/>
              <a:tabLst>
                <a:tab pos="5465445" algn="l"/>
                <a:tab pos="10226675" algn="l"/>
              </a:tabLst>
              <a:defRPr sz="24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2000250" indent="-228600" algn="just" defTabSz="898525" rtl="0" eaLnBrk="0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buChar char="–"/>
              <a:tabLst>
                <a:tab pos="5465445" algn="l"/>
                <a:tab pos="10226675" algn="l"/>
              </a:tabLst>
              <a:defRPr sz="24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408555" indent="-228600" algn="just" defTabSz="898525" rtl="0" eaLnBrk="0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5465445" algn="l"/>
                <a:tab pos="10226675" algn="l"/>
              </a:tabLst>
              <a:defRPr sz="24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865755" indent="-228600" algn="just" defTabSz="898525" rtl="0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tabLst>
                <a:tab pos="5465445" algn="l"/>
                <a:tab pos="10226675" algn="l"/>
              </a:tabLst>
              <a:defRPr sz="24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3322955" indent="-228600" algn="just" defTabSz="898525" rtl="0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tabLst>
                <a:tab pos="5465445" algn="l"/>
                <a:tab pos="10226675" algn="l"/>
              </a:tabLst>
              <a:defRPr sz="24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780155" indent="-228600" algn="just" defTabSz="898525" rtl="0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tabLst>
                <a:tab pos="5465445" algn="l"/>
                <a:tab pos="10226675" algn="l"/>
              </a:tabLst>
              <a:defRPr sz="24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4237355" indent="-228600" algn="just" defTabSz="898525" rtl="0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tabLst>
                <a:tab pos="5465445" algn="l"/>
                <a:tab pos="10226675" algn="l"/>
              </a:tabLst>
              <a:defRPr sz="24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marL="0" indent="0" defTabSz="898525" eaLnBrk="1">
              <a:lnSpc>
                <a:spcPct val="150000"/>
              </a:lnSpc>
              <a:buNone/>
              <a:tabLst>
                <a:tab pos="5465445" algn="l"/>
                <a:tab pos="10226675" algn="l"/>
              </a:tabLst>
            </a:pPr>
            <a:r>
              <a:rPr lang="en-US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(多选)如图，轻弹簧上端固定，下端连接一小物块，物块沿竖直方向做简谐运动．以竖直向上为正方向，物块简谐运动的表达式为y＝0.1sin(2.5πt)m.t＝0时刻，一小球从距物块h高处自由落下；t＝0.6 s时，小球恰好与物块处于同一高度．取重力加速度的大小g＝10 m/s2.以下判断正确的是(　　)</a:t>
            </a:r>
          </a:p>
          <a:p>
            <a:pPr marL="0" indent="0" defTabSz="898525" eaLnBrk="1">
              <a:lnSpc>
                <a:spcPct val="150000"/>
              </a:lnSpc>
              <a:buNone/>
              <a:tabLst>
                <a:tab pos="5465445" algn="l"/>
                <a:tab pos="10226675" algn="l"/>
              </a:tabLst>
            </a:pPr>
            <a:r>
              <a:rPr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A．h＝1.7 m</a:t>
            </a:r>
          </a:p>
          <a:p>
            <a:pPr marL="0" indent="0" defTabSz="898525" eaLnBrk="1">
              <a:lnSpc>
                <a:spcPct val="150000"/>
              </a:lnSpc>
              <a:buNone/>
              <a:tabLst>
                <a:tab pos="5465445" algn="l"/>
                <a:tab pos="10226675" algn="l"/>
              </a:tabLst>
            </a:pPr>
            <a:r>
              <a:rPr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B．简谐运动的周期是0.8 s</a:t>
            </a:r>
          </a:p>
          <a:p>
            <a:pPr marL="0" indent="0" defTabSz="898525" eaLnBrk="1">
              <a:lnSpc>
                <a:spcPct val="150000"/>
              </a:lnSpc>
              <a:buNone/>
              <a:tabLst>
                <a:tab pos="5465445" algn="l"/>
                <a:tab pos="10226675" algn="l"/>
              </a:tabLst>
            </a:pPr>
            <a:r>
              <a:rPr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C．0.6 s内物块运动的路程为0.2 m</a:t>
            </a:r>
          </a:p>
          <a:p>
            <a:pPr marL="0" indent="0" defTabSz="898525" eaLnBrk="1">
              <a:lnSpc>
                <a:spcPct val="150000"/>
              </a:lnSpc>
              <a:buNone/>
              <a:tabLst>
                <a:tab pos="5465445" algn="l"/>
                <a:tab pos="10226675" algn="l"/>
              </a:tabLst>
            </a:pPr>
            <a:r>
              <a:rPr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D．t＝0.4 s时，物块与小球运动方向相反</a:t>
            </a:r>
          </a:p>
        </p:txBody>
      </p:sp>
      <p:pic>
        <p:nvPicPr>
          <p:cNvPr id="2" name="图片 -2147480419" descr="E:\电子稿\红对勾（罗卫东）\3.5\2019高三讲与练物理书教师成品课件\WPC1078.TIF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8778240" y="3763010"/>
            <a:ext cx="1729740" cy="262445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文本框 6"/>
          <p:cNvSpPr txBox="1"/>
          <p:nvPr/>
        </p:nvSpPr>
        <p:spPr>
          <a:xfrm>
            <a:off x="6703060" y="3763010"/>
            <a:ext cx="79057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AB</a:t>
            </a: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文本框 5"/>
          <p:cNvSpPr txBox="1"/>
          <p:nvPr/>
        </p:nvSpPr>
        <p:spPr>
          <a:xfrm>
            <a:off x="2117" y="1384300"/>
            <a:ext cx="12181416" cy="112395"/>
          </a:xfrm>
          <a:prstGeom prst="rect">
            <a:avLst/>
          </a:prstGeom>
          <a:solidFill>
            <a:srgbClr val="AFABAB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endParaRPr lang="zh-CN" altLang="en-US" sz="135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2769" name="标题 8"/>
          <p:cNvSpPr>
            <a:spLocks noGrp="1"/>
          </p:cNvSpPr>
          <p:nvPr/>
        </p:nvSpPr>
        <p:spPr>
          <a:xfrm>
            <a:off x="825500" y="664845"/>
            <a:ext cx="2277745" cy="570865"/>
          </a:xfrm>
          <a:prstGeom prst="rect">
            <a:avLst/>
          </a:prstGeom>
          <a:solidFill>
            <a:srgbClr val="BFBFBF"/>
          </a:solidFill>
        </p:spPr>
        <p:txBody>
          <a:bodyPr vert="horz" wrap="square" lIns="121920" tIns="60960" rIns="121920" bIns="60960" rtlCol="0" anchor="ctr">
            <a:normAutofit fontScale="90000" lnSpcReduction="10000"/>
          </a:bodyPr>
          <a:lstStyle>
            <a:lvl1pPr algn="ctr" defTabSz="1219200" rtl="0" eaLnBrk="1" latinLnBrk="0" hangingPunct="1">
              <a:spcBef>
                <a:spcPct val="0"/>
              </a:spcBef>
              <a:buNone/>
              <a:defRPr sz="586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1" hangingPunct="1"/>
            <a:r>
              <a:rPr lang="zh-CN" altLang="en-US" sz="3555">
                <a:ea typeface="宋体" panose="02010600030101010101" pitchFamily="2" charset="-122"/>
              </a:rPr>
              <a:t>课堂巩固</a:t>
            </a:r>
          </a:p>
        </p:txBody>
      </p:sp>
      <p:sp>
        <p:nvSpPr>
          <p:cNvPr id="15361" name="Rectangle 2"/>
          <p:cNvSpPr/>
          <p:nvPr/>
        </p:nvSpPr>
        <p:spPr>
          <a:xfrm>
            <a:off x="441325" y="2162493"/>
            <a:ext cx="11301413" cy="286131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>
            <a:spAutoFit/>
          </a:bodyPr>
          <a:lstStyle>
            <a:lvl1pPr marL="342900" indent="279400" algn="just" defTabSz="898525" rtl="0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•"/>
              <a:tabLst>
                <a:tab pos="5465445" algn="l"/>
                <a:tab pos="10226675" algn="l"/>
              </a:tabLst>
              <a:defRPr sz="2400" b="1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1184275" indent="-285750" algn="just" defTabSz="898525" rtl="0" eaLnBrk="0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–"/>
              <a:tabLst>
                <a:tab pos="5465445" algn="l"/>
                <a:tab pos="10226675" algn="l"/>
              </a:tabLst>
              <a:defRPr sz="24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592580" indent="-228600" algn="just" defTabSz="898525" rtl="0" eaLnBrk="0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Char char="•"/>
              <a:tabLst>
                <a:tab pos="5465445" algn="l"/>
                <a:tab pos="10226675" algn="l"/>
              </a:tabLst>
              <a:defRPr sz="24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2000250" indent="-228600" algn="just" defTabSz="898525" rtl="0" eaLnBrk="0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buChar char="–"/>
              <a:tabLst>
                <a:tab pos="5465445" algn="l"/>
                <a:tab pos="10226675" algn="l"/>
              </a:tabLst>
              <a:defRPr sz="24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408555" indent="-228600" algn="just" defTabSz="898525" rtl="0" eaLnBrk="0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5465445" algn="l"/>
                <a:tab pos="10226675" algn="l"/>
              </a:tabLst>
              <a:defRPr sz="24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865755" indent="-228600" algn="just" defTabSz="898525" rtl="0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tabLst>
                <a:tab pos="5465445" algn="l"/>
                <a:tab pos="10226675" algn="l"/>
              </a:tabLst>
              <a:defRPr sz="24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3322955" indent="-228600" algn="just" defTabSz="898525" rtl="0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tabLst>
                <a:tab pos="5465445" algn="l"/>
                <a:tab pos="10226675" algn="l"/>
              </a:tabLst>
              <a:defRPr sz="24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780155" indent="-228600" algn="just" defTabSz="898525" rtl="0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tabLst>
                <a:tab pos="5465445" algn="l"/>
                <a:tab pos="10226675" algn="l"/>
              </a:tabLst>
              <a:defRPr sz="24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4237355" indent="-228600" algn="just" defTabSz="898525" rtl="0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tabLst>
                <a:tab pos="5465445" algn="l"/>
                <a:tab pos="10226675" algn="l"/>
              </a:tabLst>
              <a:defRPr sz="24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marL="0" indent="0" defTabSz="898525" eaLnBrk="1">
              <a:lnSpc>
                <a:spcPct val="150000"/>
              </a:lnSpc>
              <a:buNone/>
              <a:tabLst>
                <a:tab pos="5465445" algn="l"/>
                <a:tab pos="10226675" algn="l"/>
              </a:tabLst>
            </a:pPr>
            <a:r>
              <a:rPr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【答案】：</a:t>
            </a:r>
            <a:r>
              <a:rPr lang="en-US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AB</a:t>
            </a:r>
            <a:endParaRPr>
              <a:solidFill>
                <a:srgbClr val="C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 defTabSz="898525" eaLnBrk="1">
              <a:lnSpc>
                <a:spcPct val="150000"/>
              </a:lnSpc>
              <a:buNone/>
              <a:tabLst>
                <a:tab pos="5465445" algn="l"/>
                <a:tab pos="10226675" algn="l"/>
              </a:tabLst>
            </a:pPr>
            <a:r>
              <a:rPr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【解析】：由物块做简谐运动的表达式y＝0.1sin(2.5πt)m知，ω＝2.5π，T＝        ＝       s＝0.8 s，选项B正确；t＝0.6 s时，y＝－0.1 m，对小球：h＋|y|＝    gt</a:t>
            </a:r>
            <a:r>
              <a:rPr baseline="300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，解得h＝1.7 m，选项A正确；物块0.6 s内运动的路程为0.3 m，t＝0.4 s时，物块经过平衡位置向下运动，与小球运动方向相同．故选项C、D错误．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rcRect r="91916"/>
          <a:stretch>
            <a:fillRect/>
          </a:stretch>
        </p:blipFill>
        <p:spPr>
          <a:xfrm>
            <a:off x="10681335" y="2565400"/>
            <a:ext cx="648335" cy="91059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rcRect r="91652"/>
          <a:stretch>
            <a:fillRect/>
          </a:stretch>
        </p:blipFill>
        <p:spPr>
          <a:xfrm>
            <a:off x="11581765" y="2565400"/>
            <a:ext cx="610235" cy="82994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rcRect r="95075"/>
          <a:stretch>
            <a:fillRect/>
          </a:stretch>
        </p:blipFill>
        <p:spPr>
          <a:xfrm>
            <a:off x="9627235" y="3181350"/>
            <a:ext cx="357505" cy="824230"/>
          </a:xfrm>
          <a:prstGeom prst="rect">
            <a:avLst/>
          </a:prstGeo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文本框 5"/>
          <p:cNvSpPr txBox="1"/>
          <p:nvPr/>
        </p:nvSpPr>
        <p:spPr>
          <a:xfrm>
            <a:off x="2117" y="1384300"/>
            <a:ext cx="12181416" cy="112395"/>
          </a:xfrm>
          <a:prstGeom prst="rect">
            <a:avLst/>
          </a:prstGeom>
          <a:solidFill>
            <a:srgbClr val="AFABAB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endParaRPr lang="zh-CN" altLang="en-US" sz="135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2769" name="标题 8"/>
          <p:cNvSpPr>
            <a:spLocks noGrp="1"/>
          </p:cNvSpPr>
          <p:nvPr/>
        </p:nvSpPr>
        <p:spPr>
          <a:xfrm>
            <a:off x="825500" y="664845"/>
            <a:ext cx="2277745" cy="570865"/>
          </a:xfrm>
          <a:prstGeom prst="rect">
            <a:avLst/>
          </a:prstGeom>
          <a:solidFill>
            <a:srgbClr val="BFBFBF"/>
          </a:solidFill>
        </p:spPr>
        <p:txBody>
          <a:bodyPr vert="horz" wrap="square" lIns="121920" tIns="60960" rIns="121920" bIns="60960" rtlCol="0" anchor="ctr">
            <a:normAutofit fontScale="90000" lnSpcReduction="10000"/>
          </a:bodyPr>
          <a:lstStyle>
            <a:lvl1pPr algn="ctr" defTabSz="1219200" rtl="0" eaLnBrk="1" latinLnBrk="0" hangingPunct="1">
              <a:spcBef>
                <a:spcPct val="0"/>
              </a:spcBef>
              <a:buNone/>
              <a:defRPr sz="586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1" hangingPunct="1"/>
            <a:r>
              <a:rPr lang="zh-CN" altLang="en-US" sz="3555">
                <a:ea typeface="宋体" panose="02010600030101010101" pitchFamily="2" charset="-122"/>
              </a:rPr>
              <a:t>课堂巩固</a:t>
            </a:r>
          </a:p>
        </p:txBody>
      </p:sp>
      <p:sp>
        <p:nvSpPr>
          <p:cNvPr id="14338" name="Rectangle 8"/>
          <p:cNvSpPr/>
          <p:nvPr/>
        </p:nvSpPr>
        <p:spPr>
          <a:xfrm>
            <a:off x="365125" y="1651635"/>
            <a:ext cx="11166475" cy="507746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>
            <a:spAutoFit/>
          </a:bodyPr>
          <a:lstStyle>
            <a:lvl1pPr marL="342900" indent="279400" algn="just" defTabSz="898525" rtl="0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•"/>
              <a:tabLst>
                <a:tab pos="5465445" algn="l"/>
                <a:tab pos="10226675" algn="l"/>
              </a:tabLst>
              <a:defRPr sz="2400" b="1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1184275" indent="-285750" algn="just" defTabSz="898525" rtl="0" eaLnBrk="0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–"/>
              <a:tabLst>
                <a:tab pos="5465445" algn="l"/>
                <a:tab pos="10226675" algn="l"/>
              </a:tabLst>
              <a:defRPr sz="24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592580" indent="-228600" algn="just" defTabSz="898525" rtl="0" eaLnBrk="0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Char char="•"/>
              <a:tabLst>
                <a:tab pos="5465445" algn="l"/>
                <a:tab pos="10226675" algn="l"/>
              </a:tabLst>
              <a:defRPr sz="24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2000250" indent="-228600" algn="just" defTabSz="898525" rtl="0" eaLnBrk="0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buChar char="–"/>
              <a:tabLst>
                <a:tab pos="5465445" algn="l"/>
                <a:tab pos="10226675" algn="l"/>
              </a:tabLst>
              <a:defRPr sz="24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408555" indent="-228600" algn="just" defTabSz="898525" rtl="0" eaLnBrk="0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5465445" algn="l"/>
                <a:tab pos="10226675" algn="l"/>
              </a:tabLst>
              <a:defRPr sz="24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865755" indent="-228600" algn="just" defTabSz="898525" rtl="0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tabLst>
                <a:tab pos="5465445" algn="l"/>
                <a:tab pos="10226675" algn="l"/>
              </a:tabLst>
              <a:defRPr sz="24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3322955" indent="-228600" algn="just" defTabSz="898525" rtl="0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tabLst>
                <a:tab pos="5465445" algn="l"/>
                <a:tab pos="10226675" algn="l"/>
              </a:tabLst>
              <a:defRPr sz="24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780155" indent="-228600" algn="just" defTabSz="898525" rtl="0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tabLst>
                <a:tab pos="5465445" algn="l"/>
                <a:tab pos="10226675" algn="l"/>
              </a:tabLst>
              <a:defRPr sz="24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4237355" indent="-228600" algn="just" defTabSz="898525" rtl="0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tabLst>
                <a:tab pos="5465445" algn="l"/>
                <a:tab pos="10226675" algn="l"/>
              </a:tabLst>
              <a:defRPr sz="24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marL="0" indent="0" defTabSz="898525" eaLnBrk="1">
              <a:lnSpc>
                <a:spcPct val="150000"/>
              </a:lnSpc>
              <a:buNone/>
              <a:tabLst>
                <a:tab pos="5465445" algn="l"/>
                <a:tab pos="10226675" algn="l"/>
              </a:tabLst>
            </a:pPr>
            <a:r>
              <a:rPr lang="en-US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(多选)如图所示，为半径很大的光滑圆弧轨道上的一小段，小球B静止在圆弧轨道的最低点O处，另有一小球A自圆弧轨道上C处由静止滚下，经时间t与B发生正碰. 碰后两球分别在这段圆弧轨道上运动而未离开轨道．当两球第二次相碰时</a:t>
            </a:r>
          </a:p>
          <a:p>
            <a:pPr marL="0" indent="0" defTabSz="898525" eaLnBrk="1">
              <a:lnSpc>
                <a:spcPct val="150000"/>
              </a:lnSpc>
              <a:buNone/>
              <a:tabLst>
                <a:tab pos="5465445" algn="l"/>
                <a:tab pos="10226675" algn="l"/>
              </a:tabLst>
            </a:pPr>
            <a:r>
              <a:rPr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　　)</a:t>
            </a:r>
          </a:p>
          <a:p>
            <a:pPr marL="0" indent="0" defTabSz="898525" eaLnBrk="1">
              <a:lnSpc>
                <a:spcPct val="150000"/>
              </a:lnSpc>
              <a:buNone/>
              <a:tabLst>
                <a:tab pos="5465445" algn="l"/>
                <a:tab pos="10226675" algn="l"/>
              </a:tabLst>
            </a:pPr>
            <a:r>
              <a:rPr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A．相间隔的时间为4t</a:t>
            </a:r>
          </a:p>
          <a:p>
            <a:pPr marL="0" indent="0" defTabSz="898525" eaLnBrk="1">
              <a:lnSpc>
                <a:spcPct val="150000"/>
              </a:lnSpc>
              <a:buNone/>
              <a:tabLst>
                <a:tab pos="5465445" algn="l"/>
                <a:tab pos="10226675" algn="l"/>
              </a:tabLst>
            </a:pPr>
            <a:r>
              <a:rPr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B．相间隔的时间为2t</a:t>
            </a:r>
          </a:p>
          <a:p>
            <a:pPr marL="0" indent="0" defTabSz="898525" eaLnBrk="1">
              <a:lnSpc>
                <a:spcPct val="150000"/>
              </a:lnSpc>
              <a:buNone/>
              <a:tabLst>
                <a:tab pos="5465445" algn="l"/>
                <a:tab pos="10226675" algn="l"/>
              </a:tabLst>
            </a:pPr>
            <a:r>
              <a:rPr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C．将仍在O处相碰</a:t>
            </a:r>
          </a:p>
          <a:p>
            <a:pPr marL="0" indent="0" defTabSz="898525" eaLnBrk="1">
              <a:lnSpc>
                <a:spcPct val="150000"/>
              </a:lnSpc>
              <a:buNone/>
              <a:tabLst>
                <a:tab pos="5465445" algn="l"/>
                <a:tab pos="10226675" algn="l"/>
              </a:tabLst>
            </a:pPr>
            <a:r>
              <a:rPr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D．可能在O点以外的其他地方相碰</a:t>
            </a:r>
          </a:p>
          <a:p>
            <a:pPr marL="0" indent="0" defTabSz="898525" eaLnBrk="1">
              <a:lnSpc>
                <a:spcPct val="150000"/>
              </a:lnSpc>
              <a:buNone/>
              <a:tabLst>
                <a:tab pos="5465445" algn="l"/>
                <a:tab pos="10226675" algn="l"/>
              </a:tabLst>
            </a:pPr>
            <a:r>
              <a:rPr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E．两球在碰撞的瞬间水平方向上的动量守恒</a:t>
            </a:r>
          </a:p>
        </p:txBody>
      </p:sp>
      <p:pic>
        <p:nvPicPr>
          <p:cNvPr id="2" name="图片 -2147480403" descr="E:\电子稿\红对勾（罗卫东）\3.5\2019高三讲与练物理书教师成品课件\WPC1085.TIF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8586470" y="3870643"/>
            <a:ext cx="2570480" cy="119951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文本框 6"/>
          <p:cNvSpPr txBox="1"/>
          <p:nvPr/>
        </p:nvSpPr>
        <p:spPr>
          <a:xfrm>
            <a:off x="494030" y="3480435"/>
            <a:ext cx="79057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BCE</a:t>
            </a: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标题 1"/>
          <p:cNvSpPr txBox="1">
            <a:spLocks noGrp="1" noChangeArrowheads="1"/>
          </p:cNvSpPr>
          <p:nvPr/>
        </p:nvSpPr>
        <p:spPr bwMode="auto">
          <a:xfrm>
            <a:off x="750570" y="621665"/>
            <a:ext cx="3190875" cy="685165"/>
          </a:xfrm>
          <a:prstGeom prst="rect">
            <a:avLst/>
          </a:prstGeom>
          <a:solidFill>
            <a:schemeClr val="bg1">
              <a:lumMod val="75000"/>
            </a:schemeClr>
          </a:solidFill>
          <a:effectLst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lvl1pPr algn="ctr" defTabSz="1219200" rtl="0" eaLnBrk="1" latinLnBrk="0" hangingPunct="1">
              <a:spcBef>
                <a:spcPct val="0"/>
              </a:spcBef>
              <a:buNone/>
              <a:defRPr sz="586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0"/>
            <a:r>
              <a:rPr lang="zh-CN" sz="3200" b="1">
                <a:ea typeface="宋体" panose="02010600030101010101" pitchFamily="2" charset="-122"/>
                <a:sym typeface="+mn-ea"/>
              </a:rPr>
              <a:t>知识梳理</a:t>
            </a:r>
            <a:endParaRPr lang="zh-CN" altLang="en-US" sz="3200" strike="noStrike" kern="1200" noProof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egoe UI Light" panose="020B0502040204020203" pitchFamily="34" charset="0"/>
              <a:ea typeface="微软雅黑" panose="020B0503020204020204" charset="-122"/>
              <a:cs typeface="+mn-cs"/>
              <a:sym typeface="+mn-ea"/>
            </a:endParaRPr>
          </a:p>
        </p:txBody>
      </p:sp>
      <p:sp>
        <p:nvSpPr>
          <p:cNvPr id="11266" name="文本框 5"/>
          <p:cNvSpPr txBox="1"/>
          <p:nvPr/>
        </p:nvSpPr>
        <p:spPr>
          <a:xfrm>
            <a:off x="2117" y="1384300"/>
            <a:ext cx="12181416" cy="112395"/>
          </a:xfrm>
          <a:prstGeom prst="rect">
            <a:avLst/>
          </a:prstGeom>
          <a:solidFill>
            <a:srgbClr val="AFABAB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endParaRPr lang="zh-CN" altLang="en-US" sz="135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2051" name="图片 16" descr="图像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7498" y="1496695"/>
            <a:ext cx="3081337" cy="26320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52" name="图片 17" descr="图像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8560" y="4125595"/>
            <a:ext cx="3881438" cy="27495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5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5475" y="5812155"/>
            <a:ext cx="4073525" cy="6429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66" name="文本框 5"/>
          <p:cNvSpPr txBox="1"/>
          <p:nvPr/>
        </p:nvSpPr>
        <p:spPr>
          <a:xfrm>
            <a:off x="2117" y="1384300"/>
            <a:ext cx="12181416" cy="112395"/>
          </a:xfrm>
          <a:prstGeom prst="rect">
            <a:avLst/>
          </a:prstGeom>
          <a:solidFill>
            <a:srgbClr val="AFABAB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endParaRPr lang="zh-CN" altLang="en-US" sz="135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2769" name="标题 8"/>
          <p:cNvSpPr>
            <a:spLocks noGrp="1"/>
          </p:cNvSpPr>
          <p:nvPr/>
        </p:nvSpPr>
        <p:spPr>
          <a:xfrm>
            <a:off x="825500" y="664845"/>
            <a:ext cx="2277745" cy="570865"/>
          </a:xfrm>
          <a:prstGeom prst="rect">
            <a:avLst/>
          </a:prstGeom>
          <a:solidFill>
            <a:srgbClr val="BFBFBF"/>
          </a:solidFill>
        </p:spPr>
        <p:txBody>
          <a:bodyPr vert="horz" wrap="square" lIns="121920" tIns="60960" rIns="121920" bIns="60960" rtlCol="0" anchor="ctr">
            <a:normAutofit fontScale="90000" lnSpcReduction="10000"/>
          </a:bodyPr>
          <a:lstStyle>
            <a:lvl1pPr algn="ctr" defTabSz="1219200" rtl="0" eaLnBrk="1" latinLnBrk="0" hangingPunct="1">
              <a:spcBef>
                <a:spcPct val="0"/>
              </a:spcBef>
              <a:buNone/>
              <a:defRPr sz="586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1" hangingPunct="1"/>
            <a:r>
              <a:rPr lang="zh-CN" altLang="en-US" sz="3555">
                <a:ea typeface="宋体" panose="02010600030101010101" pitchFamily="2" charset="-122"/>
              </a:rPr>
              <a:t>课堂巩固</a:t>
            </a:r>
          </a:p>
        </p:txBody>
      </p:sp>
      <p:sp>
        <p:nvSpPr>
          <p:cNvPr id="15361" name="Rectangle 2"/>
          <p:cNvSpPr/>
          <p:nvPr/>
        </p:nvSpPr>
        <p:spPr>
          <a:xfrm>
            <a:off x="441325" y="2162493"/>
            <a:ext cx="11301413" cy="341503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>
            <a:spAutoFit/>
          </a:bodyPr>
          <a:lstStyle>
            <a:lvl1pPr marL="342900" indent="279400" algn="just" defTabSz="898525" rtl="0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•"/>
              <a:tabLst>
                <a:tab pos="5465445" algn="l"/>
                <a:tab pos="10226675" algn="l"/>
              </a:tabLst>
              <a:defRPr sz="2400" b="1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1184275" indent="-285750" algn="just" defTabSz="898525" rtl="0" eaLnBrk="0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–"/>
              <a:tabLst>
                <a:tab pos="5465445" algn="l"/>
                <a:tab pos="10226675" algn="l"/>
              </a:tabLst>
              <a:defRPr sz="24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592580" indent="-228600" algn="just" defTabSz="898525" rtl="0" eaLnBrk="0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Char char="•"/>
              <a:tabLst>
                <a:tab pos="5465445" algn="l"/>
                <a:tab pos="10226675" algn="l"/>
              </a:tabLst>
              <a:defRPr sz="24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2000250" indent="-228600" algn="just" defTabSz="898525" rtl="0" eaLnBrk="0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buChar char="–"/>
              <a:tabLst>
                <a:tab pos="5465445" algn="l"/>
                <a:tab pos="10226675" algn="l"/>
              </a:tabLst>
              <a:defRPr sz="24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408555" indent="-228600" algn="just" defTabSz="898525" rtl="0" eaLnBrk="0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buChar char="»"/>
              <a:tabLst>
                <a:tab pos="5465445" algn="l"/>
                <a:tab pos="10226675" algn="l"/>
              </a:tabLst>
              <a:defRPr sz="24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865755" indent="-228600" algn="just" defTabSz="898525" rtl="0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tabLst>
                <a:tab pos="5465445" algn="l"/>
                <a:tab pos="10226675" algn="l"/>
              </a:tabLst>
              <a:defRPr sz="24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3322955" indent="-228600" algn="just" defTabSz="898525" rtl="0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tabLst>
                <a:tab pos="5465445" algn="l"/>
                <a:tab pos="10226675" algn="l"/>
              </a:tabLst>
              <a:defRPr sz="24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780155" indent="-228600" algn="just" defTabSz="898525" rtl="0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tabLst>
                <a:tab pos="5465445" algn="l"/>
                <a:tab pos="10226675" algn="l"/>
              </a:tabLst>
              <a:defRPr sz="24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4237355" indent="-228600" algn="just" defTabSz="898525" rtl="0" fontAlgn="base" hangingPunct="0">
              <a:lnSpc>
                <a:spcPct val="145000"/>
              </a:lnSpc>
              <a:spcBef>
                <a:spcPct val="0"/>
              </a:spcBef>
              <a:spcAft>
                <a:spcPct val="0"/>
              </a:spcAft>
              <a:tabLst>
                <a:tab pos="5465445" algn="l"/>
                <a:tab pos="10226675" algn="l"/>
              </a:tabLst>
              <a:defRPr sz="24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marL="0" indent="0" defTabSz="898525" eaLnBrk="1">
              <a:lnSpc>
                <a:spcPct val="150000"/>
              </a:lnSpc>
              <a:buNone/>
              <a:tabLst>
                <a:tab pos="5465445" algn="l"/>
                <a:tab pos="10226675" algn="l"/>
              </a:tabLst>
            </a:pPr>
            <a:r>
              <a:rPr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【答案】：</a:t>
            </a:r>
            <a:r>
              <a:rPr lang="en-US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BCE</a:t>
            </a:r>
          </a:p>
          <a:p>
            <a:pPr marL="0" indent="0" defTabSz="898525" eaLnBrk="1">
              <a:lnSpc>
                <a:spcPct val="150000"/>
              </a:lnSpc>
              <a:buNone/>
              <a:tabLst>
                <a:tab pos="5465445" algn="l"/>
                <a:tab pos="10226675" algn="l"/>
              </a:tabLst>
            </a:pPr>
            <a:r>
              <a:rPr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【解析】：小球的运动可视为简谐运动．由单摆振动周期公式T＝2π        (此处l即为圆弧轨道半径)知，两球周期相同，碰撞后应同时回到平衡位置，即只能在平衡位置处相碰．又由振动的周期性知，两次相碰的间隔时间为2t，综上讨论可知，选项B、C正确；两球在O点相碰，水平方向上合力为零，遵循动量守恒，故选项E正确．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rcRect r="91904"/>
          <a:stretch>
            <a:fillRect/>
          </a:stretch>
        </p:blipFill>
        <p:spPr>
          <a:xfrm>
            <a:off x="9682480" y="2633980"/>
            <a:ext cx="594360" cy="833120"/>
          </a:xfrm>
          <a:prstGeom prst="rect">
            <a:avLst/>
          </a:prstGeo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5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文本框 102"/>
          <p:cNvSpPr txBox="1"/>
          <p:nvPr/>
        </p:nvSpPr>
        <p:spPr>
          <a:xfrm>
            <a:off x="377190" y="1593850"/>
            <a:ext cx="11416665" cy="45231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</a:t>
            </a:r>
            <a:r>
              <a:rPr lang="zh-CN" altLang="en-US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(多选)正在运转的机器，当其飞轮以角速度ω</a:t>
            </a:r>
            <a:r>
              <a:rPr sz="24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r>
              <a:rPr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匀速转动时，机器的振动不强烈，切断电源，飞轮的转动逐渐慢下来，在某一小段时间内机器却发生了强烈的振动，此后飞轮转速继续变慢，机器的振动也随之减弱，在机器停下来之后若重新启动机器，使飞轮转动的角速度从0较缓慢地增大到ω</a:t>
            </a:r>
            <a:r>
              <a:rPr sz="24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r>
              <a:rPr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，在这一过程中(　　)</a:t>
            </a:r>
          </a:p>
          <a:p>
            <a:pPr indent="0" fontAlgn="auto">
              <a:lnSpc>
                <a:spcPct val="150000"/>
              </a:lnSpc>
            </a:pPr>
            <a:r>
              <a:rPr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A．机器不一定还会发生强烈的振动</a:t>
            </a:r>
          </a:p>
          <a:p>
            <a:pPr indent="0" fontAlgn="auto">
              <a:lnSpc>
                <a:spcPct val="150000"/>
              </a:lnSpc>
            </a:pPr>
            <a:r>
              <a:rPr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B．机器一定还会发生强烈的振动</a:t>
            </a:r>
          </a:p>
          <a:p>
            <a:pPr indent="0" fontAlgn="auto">
              <a:lnSpc>
                <a:spcPct val="150000"/>
              </a:lnSpc>
            </a:pPr>
            <a:r>
              <a:rPr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C．若机器发生强烈振动，强烈振动可能发生在飞轮角速度为ω</a:t>
            </a:r>
            <a:r>
              <a:rPr sz="24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r>
              <a:rPr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时</a:t>
            </a:r>
          </a:p>
          <a:p>
            <a:pPr indent="0" fontAlgn="auto">
              <a:lnSpc>
                <a:spcPct val="150000"/>
              </a:lnSpc>
            </a:pPr>
            <a:r>
              <a:rPr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D．若机器发生强烈振动，强烈振动时飞轮的角速度肯定不为ω</a:t>
            </a:r>
            <a:r>
              <a:rPr sz="24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1266" name="文本框 5"/>
          <p:cNvSpPr txBox="1"/>
          <p:nvPr/>
        </p:nvSpPr>
        <p:spPr>
          <a:xfrm>
            <a:off x="2117" y="1384300"/>
            <a:ext cx="12181416" cy="112395"/>
          </a:xfrm>
          <a:prstGeom prst="rect">
            <a:avLst/>
          </a:prstGeom>
          <a:solidFill>
            <a:srgbClr val="AFABAB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endParaRPr lang="zh-CN" altLang="en-US" sz="135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2769" name="标题 8"/>
          <p:cNvSpPr>
            <a:spLocks noGrp="1"/>
          </p:cNvSpPr>
          <p:nvPr/>
        </p:nvSpPr>
        <p:spPr>
          <a:xfrm>
            <a:off x="825500" y="664845"/>
            <a:ext cx="2277745" cy="570865"/>
          </a:xfrm>
          <a:prstGeom prst="rect">
            <a:avLst/>
          </a:prstGeom>
          <a:solidFill>
            <a:srgbClr val="BFBFBF"/>
          </a:solidFill>
        </p:spPr>
        <p:txBody>
          <a:bodyPr vert="horz" wrap="square" lIns="121920" tIns="60960" rIns="121920" bIns="60960" rtlCol="0" anchor="ctr">
            <a:normAutofit fontScale="90000" lnSpcReduction="10000"/>
          </a:bodyPr>
          <a:lstStyle>
            <a:lvl1pPr algn="ctr" defTabSz="1219200" rtl="0" eaLnBrk="1" latinLnBrk="0" hangingPunct="1">
              <a:spcBef>
                <a:spcPct val="0"/>
              </a:spcBef>
              <a:buNone/>
              <a:defRPr sz="586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1" hangingPunct="1"/>
            <a:r>
              <a:rPr lang="zh-CN" altLang="en-US" sz="3555">
                <a:ea typeface="宋体" panose="02010600030101010101" pitchFamily="2" charset="-122"/>
              </a:rPr>
              <a:t>课堂巩固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8951595" y="3390265"/>
            <a:ext cx="836295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sz="24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BD</a:t>
            </a:r>
            <a:r>
              <a:rPr lang="zh-CN" b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　</a:t>
            </a:r>
            <a:endParaRPr lang="zh-CN" altLang="en-US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" grpId="0"/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文本框 5"/>
          <p:cNvSpPr txBox="1"/>
          <p:nvPr/>
        </p:nvSpPr>
        <p:spPr>
          <a:xfrm>
            <a:off x="2117" y="1384300"/>
            <a:ext cx="12181416" cy="112395"/>
          </a:xfrm>
          <a:prstGeom prst="rect">
            <a:avLst/>
          </a:prstGeom>
          <a:solidFill>
            <a:srgbClr val="AFABAB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endParaRPr lang="zh-CN" altLang="en-US" sz="135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2769" name="标题 8"/>
          <p:cNvSpPr>
            <a:spLocks noGrp="1"/>
          </p:cNvSpPr>
          <p:nvPr/>
        </p:nvSpPr>
        <p:spPr>
          <a:xfrm>
            <a:off x="825500" y="664845"/>
            <a:ext cx="2277745" cy="570865"/>
          </a:xfrm>
          <a:prstGeom prst="rect">
            <a:avLst/>
          </a:prstGeom>
          <a:solidFill>
            <a:srgbClr val="BFBFBF"/>
          </a:solidFill>
        </p:spPr>
        <p:txBody>
          <a:bodyPr vert="horz" wrap="square" lIns="121920" tIns="60960" rIns="121920" bIns="60960" rtlCol="0" anchor="ctr">
            <a:normAutofit fontScale="90000" lnSpcReduction="10000"/>
          </a:bodyPr>
          <a:lstStyle>
            <a:lvl1pPr algn="ctr" defTabSz="1219200" rtl="0" eaLnBrk="1" latinLnBrk="0" hangingPunct="1">
              <a:spcBef>
                <a:spcPct val="0"/>
              </a:spcBef>
              <a:buNone/>
              <a:defRPr sz="586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1" hangingPunct="1"/>
            <a:r>
              <a:rPr lang="zh-CN" altLang="en-US" sz="3555">
                <a:ea typeface="宋体" panose="02010600030101010101" pitchFamily="2" charset="-122"/>
              </a:rPr>
              <a:t>课堂巩固</a:t>
            </a:r>
          </a:p>
        </p:txBody>
      </p:sp>
      <p:sp>
        <p:nvSpPr>
          <p:cNvPr id="104" name="文本框 103"/>
          <p:cNvSpPr txBox="1"/>
          <p:nvPr/>
        </p:nvSpPr>
        <p:spPr>
          <a:xfrm>
            <a:off x="508635" y="1751965"/>
            <a:ext cx="11181715" cy="45231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【答案】：</a:t>
            </a:r>
            <a:r>
              <a:rPr lang="en-US" altLang="zh-CN" sz="2400" b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US" sz="2400" b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zh-CN" sz="2400" b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　</a:t>
            </a:r>
          </a:p>
          <a:p>
            <a:pPr indent="0" fontAlgn="auto">
              <a:lnSpc>
                <a:spcPct val="150000"/>
              </a:lnSpc>
            </a:pPr>
            <a:r>
              <a:rPr lang="zh-CN" sz="2400" b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【解析】：</a:t>
            </a:r>
            <a:r>
              <a:rPr sz="2400" b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从以角速度ω</a:t>
            </a:r>
            <a:r>
              <a:rPr sz="2400" b="1" baseline="-250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r>
              <a:rPr sz="2400" b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转动逐渐慢下来，在某一小段时间内机器却发生了强烈的振动，说明此过程机器的固有频率与驱动频率相等达到了共振，当飞轮转动的角速度从0较缓</a:t>
            </a:r>
          </a:p>
          <a:p>
            <a:pPr indent="0" fontAlgn="auto">
              <a:lnSpc>
                <a:spcPct val="150000"/>
              </a:lnSpc>
            </a:pPr>
            <a:r>
              <a:rPr sz="2400" b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慢地增大到ω</a:t>
            </a:r>
            <a:r>
              <a:rPr sz="2400" b="1" baseline="-250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r>
              <a:rPr sz="2400" b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在这一过程中，一定会出现机器的固有频率与驱动频率相等即达到共振的现象，机器一定还会发生强烈的振动，故A错误，B正确；由已知当机器的飞轮以角速度ω0匀速转动时，其振动不强烈，则机器若发生强烈振动，强烈振动时飞轮的角速度肯定不为ω</a:t>
            </a:r>
            <a:r>
              <a:rPr sz="2400" b="1" baseline="-250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r>
              <a:rPr sz="2400" b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，故C错误，D正确．</a:t>
            </a: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8566785" y="193040"/>
            <a:ext cx="34467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>
                <a:solidFill>
                  <a:schemeClr val="accent1"/>
                </a:solidFill>
                <a:sym typeface="+mn-ea"/>
              </a:rPr>
              <a:t>人教版</a:t>
            </a:r>
            <a:r>
              <a:rPr lang="en-US" altLang="zh-CN" b="1">
                <a:solidFill>
                  <a:schemeClr val="accent1"/>
                </a:solidFill>
                <a:sym typeface="+mn-ea"/>
              </a:rPr>
              <a:t>2019</a:t>
            </a:r>
            <a:r>
              <a:rPr lang="zh-CN" altLang="en-US" b="1">
                <a:solidFill>
                  <a:schemeClr val="accent1"/>
                </a:solidFill>
                <a:sym typeface="+mn-ea"/>
              </a:rPr>
              <a:t>版选择性必修第一册</a:t>
            </a:r>
            <a:endParaRPr lang="zh-CN" altLang="en-US" b="1">
              <a:solidFill>
                <a:schemeClr val="accent1"/>
              </a:solidFill>
            </a:endParaRPr>
          </a:p>
          <a:p>
            <a:endParaRPr lang="zh-CN" altLang="en-US" b="1">
              <a:solidFill>
                <a:schemeClr val="accent1"/>
              </a:solidFill>
            </a:endParaRPr>
          </a:p>
        </p:txBody>
      </p:sp>
      <p:pic>
        <p:nvPicPr>
          <p:cNvPr id="6" name="New picture" hidden="1"/>
          <p:cNvPicPr/>
          <p:nvPr/>
        </p:nvPicPr>
        <p:blipFill>
          <a:blip r:embed="rId2"/>
          <a:stretch>
            <a:fillRect/>
          </a:stretch>
        </p:blipFill>
        <p:spPr>
          <a:xfrm>
            <a:off x="12255500" y="10274300"/>
            <a:ext cx="292100" cy="431800"/>
          </a:xfrm>
          <a:prstGeom prst="cub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文本框 5"/>
          <p:cNvSpPr txBox="1"/>
          <p:nvPr/>
        </p:nvSpPr>
        <p:spPr>
          <a:xfrm>
            <a:off x="2117" y="1384300"/>
            <a:ext cx="12181416" cy="112395"/>
          </a:xfrm>
          <a:prstGeom prst="rect">
            <a:avLst/>
          </a:prstGeom>
          <a:solidFill>
            <a:srgbClr val="AFABAB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endParaRPr lang="zh-CN" altLang="en-US" sz="135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" name="标题 1"/>
          <p:cNvSpPr txBox="1">
            <a:spLocks noGrp="1" noChangeArrowheads="1"/>
          </p:cNvSpPr>
          <p:nvPr/>
        </p:nvSpPr>
        <p:spPr bwMode="auto">
          <a:xfrm>
            <a:off x="750570" y="621665"/>
            <a:ext cx="7271385" cy="685165"/>
          </a:xfrm>
          <a:prstGeom prst="rect">
            <a:avLst/>
          </a:prstGeom>
          <a:solidFill>
            <a:schemeClr val="bg1">
              <a:lumMod val="75000"/>
            </a:schemeClr>
          </a:solidFill>
          <a:effectLst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lvl1pPr algn="ctr" defTabSz="1219200" rtl="0" eaLnBrk="1" latinLnBrk="0" hangingPunct="1">
              <a:spcBef>
                <a:spcPct val="0"/>
              </a:spcBef>
              <a:buNone/>
              <a:defRPr sz="586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eaLnBrk="1" fontAlgn="base" hangingPunct="1">
              <a:buClrTx/>
              <a:buSzTx/>
              <a:buFontTx/>
            </a:pPr>
            <a:r>
              <a:rPr lang="zh-CN" altLang="en-US" sz="3200" strike="noStrike" kern="120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Light" panose="020B0502040204020203" pitchFamily="34" charset="0"/>
                <a:ea typeface="微软雅黑" panose="020B0503020204020204" charset="-122"/>
                <a:cs typeface="+mn-cs"/>
                <a:sym typeface="+mn-ea"/>
              </a:rPr>
              <a:t>一、</a:t>
            </a:r>
            <a:r>
              <a:rPr lang="zh-CN" altLang="en-US" sz="3200" strike="noStrike" kern="120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Light" panose="020B0502040204020203" pitchFamily="34" charset="0"/>
                <a:ea typeface="微软雅黑" panose="020B0503020204020204" charset="-122"/>
                <a:cs typeface="+mn-cs"/>
                <a:sym typeface="+mn-ea"/>
              </a:rPr>
              <a:t> 简谐运动　</a:t>
            </a:r>
          </a:p>
        </p:txBody>
      </p:sp>
      <p:sp>
        <p:nvSpPr>
          <p:cNvPr id="100" name="文本框 99"/>
          <p:cNvSpPr txBox="1"/>
          <p:nvPr/>
        </p:nvSpPr>
        <p:spPr>
          <a:xfrm>
            <a:off x="1154430" y="1651000"/>
            <a:ext cx="1452245" cy="4603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0"/>
            <a:r>
              <a:rPr lang="zh-CN" sz="2400" b="1">
                <a:latin typeface="宋体" panose="02010600030101010101" pitchFamily="2" charset="-122"/>
                <a:ea typeface="宋体" panose="02010600030101010101" pitchFamily="2" charset="-122"/>
              </a:rPr>
              <a:t>简谐运动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154430" y="2220595"/>
            <a:ext cx="10008235" cy="3276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b="1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(</a:t>
            </a:r>
            <a:r>
              <a:rPr 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1)</a:t>
            </a:r>
            <a:r>
              <a:rPr 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定义：物体在跟位移大小成正比并且总是指向</a:t>
            </a:r>
            <a:r>
              <a:rPr lang="zh-CN" sz="24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平衡位置</a:t>
            </a:r>
            <a:r>
              <a:rPr 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的回复力作用下的振动．</a:t>
            </a:r>
          </a:p>
          <a:p>
            <a:pPr fontAlgn="auto">
              <a:lnSpc>
                <a:spcPct val="150000"/>
              </a:lnSpc>
            </a:pPr>
            <a:r>
              <a:rPr 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(2)</a:t>
            </a:r>
            <a:r>
              <a:rPr 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平衡位置：物体在振动过程中</a:t>
            </a:r>
            <a:r>
              <a:rPr lang="zh-CN" sz="24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回复力</a:t>
            </a:r>
            <a:r>
              <a:rPr 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为零的位置．</a:t>
            </a:r>
            <a:r>
              <a:rPr 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(3)</a:t>
            </a:r>
            <a:r>
              <a:rPr 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回复力</a:t>
            </a:r>
            <a:r>
              <a:rPr 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①</a:t>
            </a:r>
            <a:r>
              <a:rPr 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定义：使物体返回到</a:t>
            </a:r>
            <a:r>
              <a:rPr lang="zh-CN" sz="24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平衡位置</a:t>
            </a:r>
            <a:r>
              <a:rPr 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的力．</a:t>
            </a:r>
            <a:r>
              <a:rPr 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②</a:t>
            </a:r>
            <a:r>
              <a:rPr 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方向：总是指向</a:t>
            </a:r>
            <a:r>
              <a:rPr lang="zh-CN" sz="24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平衡位置。</a:t>
            </a:r>
            <a:r>
              <a:rPr 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③</a:t>
            </a:r>
            <a:r>
              <a:rPr 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来源：属于</a:t>
            </a:r>
            <a:r>
              <a:rPr lang="zh-CN" sz="24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效果</a:t>
            </a:r>
            <a:r>
              <a:rPr 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力，可以是某一个力，也可以是几个力的</a:t>
            </a:r>
            <a:r>
              <a:rPr lang="zh-CN" sz="24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合力</a:t>
            </a:r>
            <a:r>
              <a:rPr 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或某个力的</a:t>
            </a:r>
            <a:r>
              <a:rPr lang="zh-CN" sz="24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分力。
</a:t>
            </a:r>
            <a:endParaRPr lang="zh-CN" altLang="en-US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 bldLvl="0" animBg="1"/>
      <p:bldP spid="6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文本框 5"/>
          <p:cNvSpPr txBox="1"/>
          <p:nvPr/>
        </p:nvSpPr>
        <p:spPr>
          <a:xfrm>
            <a:off x="2117" y="1384300"/>
            <a:ext cx="12181416" cy="112395"/>
          </a:xfrm>
          <a:prstGeom prst="rect">
            <a:avLst/>
          </a:prstGeom>
          <a:solidFill>
            <a:srgbClr val="AFABAB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endParaRPr lang="zh-CN" altLang="en-US" sz="135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1154430" y="2562225"/>
            <a:ext cx="9978390" cy="28613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(4)简谐运动的特征</a:t>
            </a:r>
          </a:p>
          <a:p>
            <a:pPr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①动力学特征：F回＝－kx.</a:t>
            </a:r>
          </a:p>
          <a:p>
            <a:pPr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②运动学特征：x、v、a均按正弦或余弦规律发生周期性变化(注意v、a的变化趋势相反)．</a:t>
            </a:r>
          </a:p>
          <a:p>
            <a:pPr indent="0"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③能量特征：系统的机械能守恒，振幅A不变．</a:t>
            </a:r>
          </a:p>
        </p:txBody>
      </p:sp>
      <p:sp>
        <p:nvSpPr>
          <p:cNvPr id="3" name="标题 1"/>
          <p:cNvSpPr txBox="1">
            <a:spLocks noGrp="1" noChangeArrowheads="1"/>
          </p:cNvSpPr>
          <p:nvPr/>
        </p:nvSpPr>
        <p:spPr bwMode="auto">
          <a:xfrm>
            <a:off x="750570" y="621665"/>
            <a:ext cx="7271385" cy="685165"/>
          </a:xfrm>
          <a:prstGeom prst="rect">
            <a:avLst/>
          </a:prstGeom>
          <a:solidFill>
            <a:schemeClr val="bg1">
              <a:lumMod val="75000"/>
            </a:schemeClr>
          </a:solidFill>
          <a:effectLst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lvl1pPr algn="ctr" defTabSz="1219200" rtl="0" eaLnBrk="1" latinLnBrk="0" hangingPunct="1">
              <a:spcBef>
                <a:spcPct val="0"/>
              </a:spcBef>
              <a:buNone/>
              <a:defRPr sz="586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eaLnBrk="1" fontAlgn="base" hangingPunct="1">
              <a:buClrTx/>
              <a:buSzTx/>
              <a:buFontTx/>
            </a:pPr>
            <a:r>
              <a:rPr lang="zh-CN" altLang="en-US" sz="3200" strike="noStrike" kern="120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Light" panose="020B0502040204020203" pitchFamily="34" charset="0"/>
                <a:ea typeface="微软雅黑" panose="020B0503020204020204" charset="-122"/>
                <a:cs typeface="+mn-cs"/>
                <a:sym typeface="+mn-ea"/>
              </a:rPr>
              <a:t>一、</a:t>
            </a:r>
            <a:r>
              <a:rPr lang="zh-CN" altLang="en-US" sz="3200" strike="noStrike" kern="120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Light" panose="020B0502040204020203" pitchFamily="34" charset="0"/>
                <a:ea typeface="微软雅黑" panose="020B0503020204020204" charset="-122"/>
                <a:cs typeface="+mn-cs"/>
                <a:sym typeface="+mn-ea"/>
              </a:rPr>
              <a:t> 简谐运动　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154430" y="1651000"/>
            <a:ext cx="1452245" cy="4603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0"/>
            <a:r>
              <a:rPr lang="zh-CN" sz="2400" b="1">
                <a:latin typeface="宋体" panose="02010600030101010101" pitchFamily="2" charset="-122"/>
                <a:ea typeface="宋体" panose="02010600030101010101" pitchFamily="2" charset="-122"/>
              </a:rPr>
              <a:t>简谐运动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 bldLvl="0" animBg="1"/>
      <p:bldP spid="4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文本框 5"/>
          <p:cNvSpPr txBox="1"/>
          <p:nvPr/>
        </p:nvSpPr>
        <p:spPr>
          <a:xfrm>
            <a:off x="2117" y="1384300"/>
            <a:ext cx="12181416" cy="112395"/>
          </a:xfrm>
          <a:prstGeom prst="rect">
            <a:avLst/>
          </a:prstGeom>
          <a:solidFill>
            <a:srgbClr val="AFABAB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endParaRPr lang="zh-CN" altLang="en-US" sz="135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标题 1"/>
          <p:cNvSpPr txBox="1">
            <a:spLocks noGrp="1" noChangeArrowheads="1"/>
          </p:cNvSpPr>
          <p:nvPr/>
        </p:nvSpPr>
        <p:spPr bwMode="auto">
          <a:xfrm>
            <a:off x="750570" y="621665"/>
            <a:ext cx="7271385" cy="685165"/>
          </a:xfrm>
          <a:prstGeom prst="rect">
            <a:avLst/>
          </a:prstGeom>
          <a:solidFill>
            <a:schemeClr val="bg1">
              <a:lumMod val="75000"/>
            </a:schemeClr>
          </a:solidFill>
          <a:effectLst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lvl1pPr algn="ctr" defTabSz="1219200" rtl="0" eaLnBrk="1" latinLnBrk="0" hangingPunct="1">
              <a:spcBef>
                <a:spcPct val="0"/>
              </a:spcBef>
              <a:buNone/>
              <a:defRPr sz="586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eaLnBrk="1" fontAlgn="base" hangingPunct="1">
              <a:buClrTx/>
              <a:buSzTx/>
              <a:buFontTx/>
            </a:pPr>
            <a:r>
              <a:rPr lang="zh-CN" altLang="en-US" sz="3200" strike="noStrike" kern="120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Light" panose="020B0502040204020203" pitchFamily="34" charset="0"/>
                <a:ea typeface="微软雅黑" panose="020B0503020204020204" charset="-122"/>
                <a:cs typeface="+mn-cs"/>
                <a:sym typeface="+mn-ea"/>
              </a:rPr>
              <a:t>一、</a:t>
            </a:r>
            <a:r>
              <a:rPr lang="zh-CN" altLang="en-US" sz="3200" strike="noStrike" kern="120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Light" panose="020B0502040204020203" pitchFamily="34" charset="0"/>
                <a:ea typeface="微软雅黑" panose="020B0503020204020204" charset="-122"/>
                <a:cs typeface="+mn-cs"/>
                <a:sym typeface="+mn-ea"/>
              </a:rPr>
              <a:t> 简谐运动　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750570" y="1751965"/>
            <a:ext cx="3512185" cy="4603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356870"/>
            <a:r>
              <a:rPr lang="zh-CN" sz="2400" b="1">
                <a:latin typeface="宋体" panose="02010600030101010101" pitchFamily="2" charset="-122"/>
                <a:ea typeface="宋体" panose="02010600030101010101" pitchFamily="2" charset="-122"/>
              </a:rPr>
              <a:t>简谐运动的两种模型</a:t>
            </a:r>
            <a:endParaRPr lang="zh-CN" altLang="en-US" sz="24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2" name="图片 -21474804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2580" y="2366645"/>
            <a:ext cx="6953885" cy="436499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circl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文本框 5"/>
          <p:cNvSpPr txBox="1"/>
          <p:nvPr/>
        </p:nvSpPr>
        <p:spPr>
          <a:xfrm>
            <a:off x="2117" y="1384300"/>
            <a:ext cx="12181416" cy="112395"/>
          </a:xfrm>
          <a:prstGeom prst="rect">
            <a:avLst/>
          </a:prstGeom>
          <a:solidFill>
            <a:srgbClr val="AFABAB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endParaRPr lang="zh-CN" altLang="en-US" sz="135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标题 1"/>
          <p:cNvSpPr txBox="1">
            <a:spLocks noGrp="1" noChangeArrowheads="1"/>
          </p:cNvSpPr>
          <p:nvPr/>
        </p:nvSpPr>
        <p:spPr bwMode="auto">
          <a:xfrm>
            <a:off x="750570" y="621665"/>
            <a:ext cx="7271385" cy="685165"/>
          </a:xfrm>
          <a:prstGeom prst="rect">
            <a:avLst/>
          </a:prstGeom>
          <a:solidFill>
            <a:schemeClr val="bg1">
              <a:lumMod val="75000"/>
            </a:schemeClr>
          </a:solidFill>
          <a:effectLst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lvl1pPr algn="ctr" defTabSz="1219200" rtl="0" eaLnBrk="1" latinLnBrk="0" hangingPunct="1">
              <a:spcBef>
                <a:spcPct val="0"/>
              </a:spcBef>
              <a:buNone/>
              <a:defRPr sz="586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eaLnBrk="1" fontAlgn="base" hangingPunct="1">
              <a:buClrTx/>
              <a:buSzTx/>
              <a:buFontTx/>
            </a:pPr>
            <a:r>
              <a:rPr lang="zh-CN" altLang="en-US" sz="3200" strike="noStrike" kern="120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Light" panose="020B0502040204020203" pitchFamily="34" charset="0"/>
                <a:ea typeface="微软雅黑" panose="020B0503020204020204" charset="-122"/>
                <a:cs typeface="+mn-cs"/>
                <a:sym typeface="+mn-ea"/>
              </a:rPr>
              <a:t>一、</a:t>
            </a:r>
            <a:r>
              <a:rPr lang="zh-CN" altLang="en-US" sz="3200" strike="noStrike" kern="120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Light" panose="020B0502040204020203" pitchFamily="34" charset="0"/>
                <a:ea typeface="微软雅黑" panose="020B0503020204020204" charset="-122"/>
                <a:cs typeface="+mn-cs"/>
                <a:sym typeface="+mn-ea"/>
              </a:rPr>
              <a:t> 简谐运动　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750570" y="1732280"/>
            <a:ext cx="3512185" cy="4603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356870"/>
            <a:r>
              <a:rPr lang="zh-CN" sz="2400" b="1">
                <a:latin typeface="宋体" panose="02010600030101010101" pitchFamily="2" charset="-122"/>
                <a:ea typeface="宋体" panose="02010600030101010101" pitchFamily="2" charset="-122"/>
              </a:rPr>
              <a:t>简谐运动的两种模型</a:t>
            </a:r>
            <a:endParaRPr lang="zh-CN" altLang="en-US" sz="24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2" name="图片 -21474804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2840" y="2314575"/>
            <a:ext cx="7939405" cy="435229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circl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文本框 5"/>
          <p:cNvSpPr txBox="1"/>
          <p:nvPr/>
        </p:nvSpPr>
        <p:spPr>
          <a:xfrm>
            <a:off x="2117" y="1384300"/>
            <a:ext cx="12181416" cy="112395"/>
          </a:xfrm>
          <a:prstGeom prst="rect">
            <a:avLst/>
          </a:prstGeom>
          <a:solidFill>
            <a:srgbClr val="AFABAB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endParaRPr lang="zh-CN" altLang="en-US" sz="135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01" name="文本框 100"/>
          <p:cNvSpPr txBox="1"/>
          <p:nvPr/>
        </p:nvSpPr>
        <p:spPr>
          <a:xfrm>
            <a:off x="1279525" y="1803400"/>
            <a:ext cx="2969895" cy="6451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306070" fontAlgn="auto">
              <a:lnSpc>
                <a:spcPct val="150000"/>
              </a:lnSpc>
            </a:pPr>
            <a:r>
              <a: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简谐运动的表达式</a:t>
            </a:r>
          </a:p>
        </p:txBody>
      </p:sp>
      <p:sp>
        <p:nvSpPr>
          <p:cNvPr id="4" name="标题 1"/>
          <p:cNvSpPr txBox="1">
            <a:spLocks noGrp="1" noChangeArrowheads="1"/>
          </p:cNvSpPr>
          <p:nvPr/>
        </p:nvSpPr>
        <p:spPr bwMode="auto">
          <a:xfrm>
            <a:off x="750570" y="621665"/>
            <a:ext cx="7271385" cy="685165"/>
          </a:xfrm>
          <a:prstGeom prst="rect">
            <a:avLst/>
          </a:prstGeom>
          <a:solidFill>
            <a:schemeClr val="bg1">
              <a:lumMod val="75000"/>
            </a:schemeClr>
          </a:solidFill>
          <a:effectLst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lvl1pPr algn="ctr" defTabSz="1219200" rtl="0" eaLnBrk="1" latinLnBrk="0" hangingPunct="1">
              <a:spcBef>
                <a:spcPct val="0"/>
              </a:spcBef>
              <a:buNone/>
              <a:defRPr sz="586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eaLnBrk="1" fontAlgn="base" hangingPunct="1">
              <a:buClrTx/>
              <a:buSzTx/>
              <a:buFontTx/>
            </a:pPr>
            <a:r>
              <a:rPr lang="zh-CN" altLang="en-US" sz="3200" strike="noStrike" kern="120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Light" panose="020B0502040204020203" pitchFamily="34" charset="0"/>
                <a:ea typeface="微软雅黑" panose="020B0503020204020204" charset="-122"/>
                <a:cs typeface="+mn-cs"/>
                <a:sym typeface="+mn-ea"/>
              </a:rPr>
              <a:t>二、</a:t>
            </a:r>
            <a:r>
              <a:rPr lang="zh-CN" altLang="en-US" sz="3200" strike="noStrike" kern="120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Light" panose="020B0502040204020203" pitchFamily="34" charset="0"/>
                <a:ea typeface="微软雅黑" panose="020B0503020204020204" charset="-122"/>
                <a:cs typeface="+mn-cs"/>
                <a:sym typeface="+mn-ea"/>
              </a:rPr>
              <a:t> 简谐运动的描述　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279525" y="3106420"/>
            <a:ext cx="9106535" cy="15684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(1)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动力学表达式：</a:t>
            </a:r>
            <a:r>
              <a:rPr lang="en-US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＝</a:t>
            </a:r>
            <a:r>
              <a:rPr lang="zh-CN" sz="2400" u="sng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－</a:t>
            </a:r>
            <a:r>
              <a:rPr lang="en-US" sz="2400" i="1" u="sng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kx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，其中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“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－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”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表示回复力与位移的方向相反．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(2)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运动学表达式：</a:t>
            </a:r>
            <a:r>
              <a:rPr lang="en-US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x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＝</a:t>
            </a:r>
            <a:r>
              <a:rPr lang="en-US" sz="2400" i="1" u="sng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A</a:t>
            </a:r>
            <a:r>
              <a:rPr lang="en-US" sz="2400" u="sng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sin(</a:t>
            </a:r>
            <a:r>
              <a:rPr lang="en-US" sz="2400" i="1" u="sng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ωt</a:t>
            </a:r>
            <a:r>
              <a:rPr lang="zh-CN" sz="2400" u="sng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＋</a:t>
            </a:r>
            <a:r>
              <a:rPr lang="en-US" sz="2400" i="1" u="sng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φ</a:t>
            </a:r>
            <a:r>
              <a:rPr lang="en-US" sz="2400" u="sng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)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，其中</a:t>
            </a:r>
            <a:r>
              <a:rPr lang="en-US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A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代表振幅，</a:t>
            </a:r>
            <a:r>
              <a:rPr lang="en-US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ω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＝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2π</a:t>
            </a:r>
            <a:r>
              <a:rPr lang="en-US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表示简谐运动的快慢．
</a:t>
            </a:r>
            <a:endParaRPr lang="zh-CN" altLang="en-US" sz="24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" grpId="0" bldLvl="0" animBg="1"/>
      <p:bldP spid="2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文本框 5"/>
          <p:cNvSpPr txBox="1"/>
          <p:nvPr/>
        </p:nvSpPr>
        <p:spPr>
          <a:xfrm>
            <a:off x="2117" y="1384300"/>
            <a:ext cx="12181416" cy="112395"/>
          </a:xfrm>
          <a:prstGeom prst="rect">
            <a:avLst/>
          </a:prstGeom>
          <a:solidFill>
            <a:srgbClr val="AFABAB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endParaRPr lang="zh-CN" altLang="en-US" sz="135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01" name="文本框 100"/>
          <p:cNvSpPr txBox="1"/>
          <p:nvPr/>
        </p:nvSpPr>
        <p:spPr>
          <a:xfrm>
            <a:off x="408940" y="1703070"/>
            <a:ext cx="2969895" cy="6451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306070" fontAlgn="auto">
              <a:lnSpc>
                <a:spcPct val="150000"/>
              </a:lnSpc>
            </a:pPr>
            <a:r>
              <a: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简谐运动的图象</a:t>
            </a:r>
          </a:p>
        </p:txBody>
      </p:sp>
      <p:sp>
        <p:nvSpPr>
          <p:cNvPr id="4" name="标题 1"/>
          <p:cNvSpPr txBox="1">
            <a:spLocks noGrp="1" noChangeArrowheads="1"/>
          </p:cNvSpPr>
          <p:nvPr/>
        </p:nvSpPr>
        <p:spPr bwMode="auto">
          <a:xfrm>
            <a:off x="750570" y="621665"/>
            <a:ext cx="7271385" cy="685165"/>
          </a:xfrm>
          <a:prstGeom prst="rect">
            <a:avLst/>
          </a:prstGeom>
          <a:solidFill>
            <a:schemeClr val="bg1">
              <a:lumMod val="75000"/>
            </a:schemeClr>
          </a:solidFill>
          <a:effectLst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lvl1pPr algn="ctr" defTabSz="1219200" rtl="0" eaLnBrk="1" latinLnBrk="0" hangingPunct="1">
              <a:spcBef>
                <a:spcPct val="0"/>
              </a:spcBef>
              <a:buNone/>
              <a:defRPr sz="586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 eaLnBrk="1" fontAlgn="base" hangingPunct="1">
              <a:buClrTx/>
              <a:buSzTx/>
              <a:buFontTx/>
            </a:pPr>
            <a:r>
              <a:rPr lang="zh-CN" altLang="en-US" sz="3200" strike="noStrike" kern="120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Light" panose="020B0502040204020203" pitchFamily="34" charset="0"/>
                <a:ea typeface="微软雅黑" panose="020B0503020204020204" charset="-122"/>
                <a:cs typeface="+mn-cs"/>
                <a:sym typeface="+mn-ea"/>
              </a:rPr>
              <a:t>二、</a:t>
            </a:r>
            <a:r>
              <a:rPr lang="zh-CN" altLang="en-US" sz="3200" strike="noStrike" kern="120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UI Light" panose="020B0502040204020203" pitchFamily="34" charset="0"/>
                <a:ea typeface="微软雅黑" panose="020B0503020204020204" charset="-122"/>
                <a:cs typeface="+mn-cs"/>
                <a:sym typeface="+mn-ea"/>
              </a:rPr>
              <a:t> 简谐运动的描述　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812165" y="2745105"/>
            <a:ext cx="10310495" cy="11988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(1)从平衡位置开始计时，函数表达式为x＝Asinωt，图象如图甲所示．</a:t>
            </a:r>
          </a:p>
          <a:p>
            <a:pPr fontAlgn="auto"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(2)从最大位移处开始计时，函数表达式为x＝Acosωt，图象如图乙所示．</a:t>
            </a:r>
          </a:p>
        </p:txBody>
      </p:sp>
      <p:pic>
        <p:nvPicPr>
          <p:cNvPr id="3" name="图片 -2147480433" descr="E:\电子稿\红对勾（罗卫东）\3.5\2019高三讲与练物理书教师成品课件\WPC1074.TIF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3378835" y="4516755"/>
            <a:ext cx="6083300" cy="20447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circl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0.11.30"/>
  <p:tag name="AS_TITLE" val="Aspose.Slides for Java"/>
  <p:tag name="AS_VERSION" val="20.1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9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7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8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9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4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5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6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9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0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5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6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7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8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"/>
</p:tagLst>
</file>

<file path=ppt/theme/theme1.xml><?xml version="1.0" encoding="utf-8"?>
<a:theme xmlns:a="http://schemas.openxmlformats.org/drawingml/2006/main" name="1_Office 主题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1491</Words>
  <Application>Microsoft Office PowerPoint</Application>
  <PresentationFormat>宽屏</PresentationFormat>
  <Paragraphs>147</Paragraphs>
  <Slides>33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33</vt:i4>
      </vt:variant>
    </vt:vector>
  </HeadingPairs>
  <TitlesOfParts>
    <vt:vector size="45" baseType="lpstr">
      <vt:lpstr>宋体</vt:lpstr>
      <vt:lpstr>字魂27号-布丁体</vt:lpstr>
      <vt:lpstr>Arial</vt:lpstr>
      <vt:lpstr>Arial Black</vt:lpstr>
      <vt:lpstr>Book Antiqua</vt:lpstr>
      <vt:lpstr>Calibri</vt:lpstr>
      <vt:lpstr>Segoe UI Light</vt:lpstr>
      <vt:lpstr>Times New Roman</vt:lpstr>
      <vt:lpstr>Wingdings</vt:lpstr>
      <vt:lpstr>1_Office 主题</vt:lpstr>
      <vt:lpstr>Equation.KSEE3</vt:lpstr>
      <vt:lpstr>Microsoft Word Document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“北京题库”服务号</dc:title>
  <dc:subject>关注“北京题库”服务号下载更多资料</dc:subject>
  <dc:creator>菁师帮</dc:creator>
  <dc:description>官网：www.jingshibang.com</dc:description>
  <cp:lastModifiedBy>王 海萍</cp:lastModifiedBy>
  <cp:revision>1</cp:revision>
  <cp:lastPrinted>2021-04-23T13:39:00Z</cp:lastPrinted>
  <dcterms:created xsi:type="dcterms:W3CDTF">2021-04-23T13:39:00Z</dcterms:created>
  <dcterms:modified xsi:type="dcterms:W3CDTF">2022-02-21T09:22:17Z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ICV">
    <vt:lpwstr>9561DEB951A44F2680C2D3BAE1A4E614</vt:lpwstr>
  </property>
  <property fmtid="{D5CDD505-2E9C-101B-9397-08002B2CF9AE}" pid="7" name="KSOProductBuildVer">
    <vt:lpwstr>2052-11.1.0.10463</vt:lpwstr>
  </property>
</Properties>
</file>